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8" r:id="rId2"/>
    <p:sldId id="462" r:id="rId3"/>
    <p:sldId id="456" r:id="rId4"/>
    <p:sldId id="337" r:id="rId5"/>
    <p:sldId id="363" r:id="rId6"/>
    <p:sldId id="365" r:id="rId7"/>
    <p:sldId id="364" r:id="rId8"/>
    <p:sldId id="294" r:id="rId9"/>
    <p:sldId id="292" r:id="rId10"/>
    <p:sldId id="374" r:id="rId11"/>
    <p:sldId id="375" r:id="rId12"/>
    <p:sldId id="458" r:id="rId13"/>
    <p:sldId id="459" r:id="rId14"/>
    <p:sldId id="367" r:id="rId15"/>
    <p:sldId id="368" r:id="rId16"/>
    <p:sldId id="376" r:id="rId17"/>
    <p:sldId id="377" r:id="rId18"/>
    <p:sldId id="378" r:id="rId19"/>
    <p:sldId id="379" r:id="rId20"/>
    <p:sldId id="369" r:id="rId21"/>
    <p:sldId id="370" r:id="rId22"/>
    <p:sldId id="471" r:id="rId23"/>
    <p:sldId id="460" r:id="rId24"/>
    <p:sldId id="463" r:id="rId25"/>
    <p:sldId id="466" r:id="rId26"/>
    <p:sldId id="467" r:id="rId27"/>
    <p:sldId id="468" r:id="rId28"/>
    <p:sldId id="470" r:id="rId29"/>
    <p:sldId id="461" r:id="rId30"/>
    <p:sldId id="465"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AC5C7-BE36-467F-92D6-8C8C84E7D29C}" type="datetimeFigureOut">
              <a:rPr lang="en-CA" smtClean="0"/>
              <a:t>2018-09-28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1904B-2F82-4DA7-80AE-415A1BA6E0D0}" type="slidenum">
              <a:rPr lang="en-CA" smtClean="0"/>
              <a:t>‹#›</a:t>
            </a:fld>
            <a:endParaRPr lang="en-CA"/>
          </a:p>
        </p:txBody>
      </p:sp>
    </p:spTree>
    <p:extLst>
      <p:ext uri="{BB962C8B-B14F-4D97-AF65-F5344CB8AC3E}">
        <p14:creationId xmlns:p14="http://schemas.microsoft.com/office/powerpoint/2010/main" val="216589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F32B2C-F9EA-46E4-B015-5FCE4170F402}" type="slidenum">
              <a:rPr lang="en-CA" smtClean="0"/>
              <a:t>1</a:t>
            </a:fld>
            <a:endParaRPr lang="en-CA" dirty="0"/>
          </a:p>
        </p:txBody>
      </p:sp>
    </p:spTree>
    <p:extLst>
      <p:ext uri="{BB962C8B-B14F-4D97-AF65-F5344CB8AC3E}">
        <p14:creationId xmlns:p14="http://schemas.microsoft.com/office/powerpoint/2010/main" val="1629953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11</a:t>
            </a:fld>
            <a:endParaRPr lang="en-CA" dirty="0"/>
          </a:p>
        </p:txBody>
      </p:sp>
    </p:spTree>
    <p:extLst>
      <p:ext uri="{BB962C8B-B14F-4D97-AF65-F5344CB8AC3E}">
        <p14:creationId xmlns:p14="http://schemas.microsoft.com/office/powerpoint/2010/main" val="422079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12</a:t>
            </a:fld>
            <a:endParaRPr lang="en-CA" dirty="0"/>
          </a:p>
        </p:txBody>
      </p:sp>
    </p:spTree>
    <p:extLst>
      <p:ext uri="{BB962C8B-B14F-4D97-AF65-F5344CB8AC3E}">
        <p14:creationId xmlns:p14="http://schemas.microsoft.com/office/powerpoint/2010/main" val="368170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13</a:t>
            </a:fld>
            <a:endParaRPr lang="en-CA" dirty="0"/>
          </a:p>
        </p:txBody>
      </p:sp>
    </p:spTree>
    <p:extLst>
      <p:ext uri="{BB962C8B-B14F-4D97-AF65-F5344CB8AC3E}">
        <p14:creationId xmlns:p14="http://schemas.microsoft.com/office/powerpoint/2010/main" val="420930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14</a:t>
            </a:fld>
            <a:endParaRPr lang="en-CA" dirty="0"/>
          </a:p>
        </p:txBody>
      </p:sp>
    </p:spTree>
    <p:extLst>
      <p:ext uri="{BB962C8B-B14F-4D97-AF65-F5344CB8AC3E}">
        <p14:creationId xmlns:p14="http://schemas.microsoft.com/office/powerpoint/2010/main" val="247887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15</a:t>
            </a:fld>
            <a:endParaRPr lang="en-CA" dirty="0"/>
          </a:p>
        </p:txBody>
      </p:sp>
    </p:spTree>
    <p:extLst>
      <p:ext uri="{BB962C8B-B14F-4D97-AF65-F5344CB8AC3E}">
        <p14:creationId xmlns:p14="http://schemas.microsoft.com/office/powerpoint/2010/main" val="221020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16</a:t>
            </a:fld>
            <a:endParaRPr lang="en-CA" dirty="0"/>
          </a:p>
        </p:txBody>
      </p:sp>
    </p:spTree>
    <p:extLst>
      <p:ext uri="{BB962C8B-B14F-4D97-AF65-F5344CB8AC3E}">
        <p14:creationId xmlns:p14="http://schemas.microsoft.com/office/powerpoint/2010/main" val="415589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17</a:t>
            </a:fld>
            <a:endParaRPr lang="en-CA" dirty="0"/>
          </a:p>
        </p:txBody>
      </p:sp>
    </p:spTree>
    <p:extLst>
      <p:ext uri="{BB962C8B-B14F-4D97-AF65-F5344CB8AC3E}">
        <p14:creationId xmlns:p14="http://schemas.microsoft.com/office/powerpoint/2010/main" val="2849618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18</a:t>
            </a:fld>
            <a:endParaRPr lang="en-CA" dirty="0"/>
          </a:p>
        </p:txBody>
      </p:sp>
    </p:spTree>
    <p:extLst>
      <p:ext uri="{BB962C8B-B14F-4D97-AF65-F5344CB8AC3E}">
        <p14:creationId xmlns:p14="http://schemas.microsoft.com/office/powerpoint/2010/main" val="51710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19</a:t>
            </a:fld>
            <a:endParaRPr lang="en-CA" dirty="0"/>
          </a:p>
        </p:txBody>
      </p:sp>
    </p:spTree>
    <p:extLst>
      <p:ext uri="{BB962C8B-B14F-4D97-AF65-F5344CB8AC3E}">
        <p14:creationId xmlns:p14="http://schemas.microsoft.com/office/powerpoint/2010/main" val="286335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20</a:t>
            </a:fld>
            <a:endParaRPr lang="en-CA" dirty="0"/>
          </a:p>
        </p:txBody>
      </p:sp>
    </p:spTree>
    <p:extLst>
      <p:ext uri="{BB962C8B-B14F-4D97-AF65-F5344CB8AC3E}">
        <p14:creationId xmlns:p14="http://schemas.microsoft.com/office/powerpoint/2010/main" val="405046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a:t>
            </a:fld>
            <a:endParaRPr lang="en-CA" dirty="0"/>
          </a:p>
        </p:txBody>
      </p:sp>
    </p:spTree>
    <p:extLst>
      <p:ext uri="{BB962C8B-B14F-4D97-AF65-F5344CB8AC3E}">
        <p14:creationId xmlns:p14="http://schemas.microsoft.com/office/powerpoint/2010/main" val="219012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21</a:t>
            </a:fld>
            <a:endParaRPr lang="en-CA" dirty="0"/>
          </a:p>
        </p:txBody>
      </p:sp>
    </p:spTree>
    <p:extLst>
      <p:ext uri="{BB962C8B-B14F-4D97-AF65-F5344CB8AC3E}">
        <p14:creationId xmlns:p14="http://schemas.microsoft.com/office/powerpoint/2010/main" val="1648121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22</a:t>
            </a:fld>
            <a:endParaRPr lang="en-CA" dirty="0"/>
          </a:p>
        </p:txBody>
      </p:sp>
    </p:spTree>
    <p:extLst>
      <p:ext uri="{BB962C8B-B14F-4D97-AF65-F5344CB8AC3E}">
        <p14:creationId xmlns:p14="http://schemas.microsoft.com/office/powerpoint/2010/main" val="419704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23</a:t>
            </a:fld>
            <a:endParaRPr lang="en-CA" dirty="0"/>
          </a:p>
        </p:txBody>
      </p:sp>
    </p:spTree>
    <p:extLst>
      <p:ext uri="{BB962C8B-B14F-4D97-AF65-F5344CB8AC3E}">
        <p14:creationId xmlns:p14="http://schemas.microsoft.com/office/powerpoint/2010/main" val="327863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24</a:t>
            </a:fld>
            <a:endParaRPr lang="en-CA" dirty="0"/>
          </a:p>
        </p:txBody>
      </p:sp>
    </p:spTree>
    <p:extLst>
      <p:ext uri="{BB962C8B-B14F-4D97-AF65-F5344CB8AC3E}">
        <p14:creationId xmlns:p14="http://schemas.microsoft.com/office/powerpoint/2010/main" val="485423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25</a:t>
            </a:fld>
            <a:endParaRPr lang="en-CA" dirty="0"/>
          </a:p>
        </p:txBody>
      </p:sp>
    </p:spTree>
    <p:extLst>
      <p:ext uri="{BB962C8B-B14F-4D97-AF65-F5344CB8AC3E}">
        <p14:creationId xmlns:p14="http://schemas.microsoft.com/office/powerpoint/2010/main" val="30400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26</a:t>
            </a:fld>
            <a:endParaRPr lang="en-CA" dirty="0"/>
          </a:p>
        </p:txBody>
      </p:sp>
    </p:spTree>
    <p:extLst>
      <p:ext uri="{BB962C8B-B14F-4D97-AF65-F5344CB8AC3E}">
        <p14:creationId xmlns:p14="http://schemas.microsoft.com/office/powerpoint/2010/main" val="265592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27</a:t>
            </a:fld>
            <a:endParaRPr lang="en-CA" dirty="0"/>
          </a:p>
        </p:txBody>
      </p:sp>
    </p:spTree>
    <p:extLst>
      <p:ext uri="{BB962C8B-B14F-4D97-AF65-F5344CB8AC3E}">
        <p14:creationId xmlns:p14="http://schemas.microsoft.com/office/powerpoint/2010/main" val="635715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28</a:t>
            </a:fld>
            <a:endParaRPr lang="en-CA" dirty="0"/>
          </a:p>
        </p:txBody>
      </p:sp>
    </p:spTree>
    <p:extLst>
      <p:ext uri="{BB962C8B-B14F-4D97-AF65-F5344CB8AC3E}">
        <p14:creationId xmlns:p14="http://schemas.microsoft.com/office/powerpoint/2010/main" val="3682082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29</a:t>
            </a:fld>
            <a:endParaRPr lang="en-CA" dirty="0"/>
          </a:p>
        </p:txBody>
      </p:sp>
    </p:spTree>
    <p:extLst>
      <p:ext uri="{BB962C8B-B14F-4D97-AF65-F5344CB8AC3E}">
        <p14:creationId xmlns:p14="http://schemas.microsoft.com/office/powerpoint/2010/main" val="50346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3</a:t>
            </a:fld>
            <a:endParaRPr lang="en-CA" dirty="0"/>
          </a:p>
        </p:txBody>
      </p:sp>
    </p:spTree>
    <p:extLst>
      <p:ext uri="{BB962C8B-B14F-4D97-AF65-F5344CB8AC3E}">
        <p14:creationId xmlns:p14="http://schemas.microsoft.com/office/powerpoint/2010/main" val="90722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None/>
            </a:pPr>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4</a:t>
            </a:fld>
            <a:endParaRPr lang="en-CA" dirty="0"/>
          </a:p>
        </p:txBody>
      </p:sp>
    </p:spTree>
    <p:extLst>
      <p:ext uri="{BB962C8B-B14F-4D97-AF65-F5344CB8AC3E}">
        <p14:creationId xmlns:p14="http://schemas.microsoft.com/office/powerpoint/2010/main" val="239041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5</a:t>
            </a:fld>
            <a:endParaRPr lang="en-CA" dirty="0"/>
          </a:p>
        </p:txBody>
      </p:sp>
    </p:spTree>
    <p:extLst>
      <p:ext uri="{BB962C8B-B14F-4D97-AF65-F5344CB8AC3E}">
        <p14:creationId xmlns:p14="http://schemas.microsoft.com/office/powerpoint/2010/main" val="58905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6</a:t>
            </a:fld>
            <a:endParaRPr lang="en-CA" dirty="0"/>
          </a:p>
        </p:txBody>
      </p:sp>
    </p:spTree>
    <p:extLst>
      <p:ext uri="{BB962C8B-B14F-4D97-AF65-F5344CB8AC3E}">
        <p14:creationId xmlns:p14="http://schemas.microsoft.com/office/powerpoint/2010/main" val="87723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7</a:t>
            </a:fld>
            <a:endParaRPr lang="en-CA" dirty="0"/>
          </a:p>
        </p:txBody>
      </p:sp>
    </p:spTree>
    <p:extLst>
      <p:ext uri="{BB962C8B-B14F-4D97-AF65-F5344CB8AC3E}">
        <p14:creationId xmlns:p14="http://schemas.microsoft.com/office/powerpoint/2010/main" val="341763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9</a:t>
            </a:fld>
            <a:endParaRPr lang="en-CA" dirty="0"/>
          </a:p>
        </p:txBody>
      </p:sp>
    </p:spTree>
    <p:extLst>
      <p:ext uri="{BB962C8B-B14F-4D97-AF65-F5344CB8AC3E}">
        <p14:creationId xmlns:p14="http://schemas.microsoft.com/office/powerpoint/2010/main" val="337896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32B2C-F9EA-46E4-B015-5FCE4170F402}" type="slidenum">
              <a:rPr lang="en-CA" smtClean="0"/>
              <a:t>10</a:t>
            </a:fld>
            <a:endParaRPr lang="en-CA" dirty="0"/>
          </a:p>
        </p:txBody>
      </p:sp>
    </p:spTree>
    <p:extLst>
      <p:ext uri="{BB962C8B-B14F-4D97-AF65-F5344CB8AC3E}">
        <p14:creationId xmlns:p14="http://schemas.microsoft.com/office/powerpoint/2010/main" val="181330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C32C-035D-4881-9EAB-FD9CEAA8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AD3D073-1774-4DF3-B672-7582F7BB9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B7E293B-2649-480D-8E82-77A278A882CC}"/>
              </a:ext>
            </a:extLst>
          </p:cNvPr>
          <p:cNvSpPr>
            <a:spLocks noGrp="1"/>
          </p:cNvSpPr>
          <p:nvPr>
            <p:ph type="dt" sz="half" idx="10"/>
          </p:nvPr>
        </p:nvSpPr>
        <p:spPr/>
        <p:txBody>
          <a:bodyPr/>
          <a:lstStyle/>
          <a:p>
            <a:fld id="{501404D3-B9B0-481B-9411-FA167FC97A2D}" type="datetime1">
              <a:rPr lang="en-CA" smtClean="0"/>
              <a:t>2018-09-28</a:t>
            </a:fld>
            <a:endParaRPr lang="en-CA"/>
          </a:p>
        </p:txBody>
      </p:sp>
      <p:sp>
        <p:nvSpPr>
          <p:cNvPr id="5" name="Footer Placeholder 4">
            <a:extLst>
              <a:ext uri="{FF2B5EF4-FFF2-40B4-BE49-F238E27FC236}">
                <a16:creationId xmlns:a16="http://schemas.microsoft.com/office/drawing/2014/main" id="{8B705E45-D98E-467E-BB56-3283B2081B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6C2C46-2E1D-42EE-88D7-4A77F58DB4FC}"/>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67565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B283-DD93-49C3-A035-3193B44C70E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DB51250-0F8A-4C75-A4C6-436AADCFFD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948E9D-1220-41FA-8FB0-C72068E98F3B}"/>
              </a:ext>
            </a:extLst>
          </p:cNvPr>
          <p:cNvSpPr>
            <a:spLocks noGrp="1"/>
          </p:cNvSpPr>
          <p:nvPr>
            <p:ph type="dt" sz="half" idx="10"/>
          </p:nvPr>
        </p:nvSpPr>
        <p:spPr/>
        <p:txBody>
          <a:bodyPr/>
          <a:lstStyle/>
          <a:p>
            <a:fld id="{FA21B5DF-E509-4777-B890-2949A5223803}" type="datetime1">
              <a:rPr lang="en-CA" smtClean="0"/>
              <a:t>2018-09-28</a:t>
            </a:fld>
            <a:endParaRPr lang="en-CA"/>
          </a:p>
        </p:txBody>
      </p:sp>
      <p:sp>
        <p:nvSpPr>
          <p:cNvPr id="5" name="Footer Placeholder 4">
            <a:extLst>
              <a:ext uri="{FF2B5EF4-FFF2-40B4-BE49-F238E27FC236}">
                <a16:creationId xmlns:a16="http://schemas.microsoft.com/office/drawing/2014/main" id="{0099E4DB-9E4A-4555-91CF-8E15E34B9B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1174F5-CE07-49CA-8C3F-82C26E1CB971}"/>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192153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C1DF9-5DDC-47ED-85E5-AFA40EA6EC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D54A3D9-6A62-4A42-8286-CD06C1811F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23E0B8-CF26-4BEB-9B58-5CB750F46B1F}"/>
              </a:ext>
            </a:extLst>
          </p:cNvPr>
          <p:cNvSpPr>
            <a:spLocks noGrp="1"/>
          </p:cNvSpPr>
          <p:nvPr>
            <p:ph type="dt" sz="half" idx="10"/>
          </p:nvPr>
        </p:nvSpPr>
        <p:spPr/>
        <p:txBody>
          <a:bodyPr/>
          <a:lstStyle/>
          <a:p>
            <a:fld id="{0A6D7772-A8AA-4633-A051-853B8DE3153F}" type="datetime1">
              <a:rPr lang="en-CA" smtClean="0"/>
              <a:t>2018-09-28</a:t>
            </a:fld>
            <a:endParaRPr lang="en-CA"/>
          </a:p>
        </p:txBody>
      </p:sp>
      <p:sp>
        <p:nvSpPr>
          <p:cNvPr id="5" name="Footer Placeholder 4">
            <a:extLst>
              <a:ext uri="{FF2B5EF4-FFF2-40B4-BE49-F238E27FC236}">
                <a16:creationId xmlns:a16="http://schemas.microsoft.com/office/drawing/2014/main" id="{581216DD-2B8E-480D-BEB3-7E066F0E973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CF66FE-E8D2-450C-901A-6A7E7F903D6D}"/>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378602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C3C2-5281-416A-BAD6-213C0C8F8C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8123787-3F9F-409D-916A-B14D8A997D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0AE5FF-6C78-477E-8318-394C72A0E9CB}"/>
              </a:ext>
            </a:extLst>
          </p:cNvPr>
          <p:cNvSpPr>
            <a:spLocks noGrp="1"/>
          </p:cNvSpPr>
          <p:nvPr>
            <p:ph type="dt" sz="half" idx="10"/>
          </p:nvPr>
        </p:nvSpPr>
        <p:spPr/>
        <p:txBody>
          <a:bodyPr/>
          <a:lstStyle/>
          <a:p>
            <a:fld id="{DF7799B0-98A1-448F-AFD1-9749FA773529}" type="datetime1">
              <a:rPr lang="en-CA" smtClean="0"/>
              <a:t>2018-09-28</a:t>
            </a:fld>
            <a:endParaRPr lang="en-CA"/>
          </a:p>
        </p:txBody>
      </p:sp>
      <p:sp>
        <p:nvSpPr>
          <p:cNvPr id="5" name="Footer Placeholder 4">
            <a:extLst>
              <a:ext uri="{FF2B5EF4-FFF2-40B4-BE49-F238E27FC236}">
                <a16:creationId xmlns:a16="http://schemas.microsoft.com/office/drawing/2014/main" id="{C22FE328-394A-4992-98D5-D8E01EDA50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4DA0D3-BB97-457B-95B7-531A188434C5}"/>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173439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3A75-3FB9-4521-84CE-25EC333BE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8B73460-5D13-46D2-9E9C-0256AC205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7B55E7-E4E0-4DBF-844B-6B4929BC69E3}"/>
              </a:ext>
            </a:extLst>
          </p:cNvPr>
          <p:cNvSpPr>
            <a:spLocks noGrp="1"/>
          </p:cNvSpPr>
          <p:nvPr>
            <p:ph type="dt" sz="half" idx="10"/>
          </p:nvPr>
        </p:nvSpPr>
        <p:spPr/>
        <p:txBody>
          <a:bodyPr/>
          <a:lstStyle/>
          <a:p>
            <a:fld id="{3257BA9B-1155-464F-8864-575FF65399D1}" type="datetime1">
              <a:rPr lang="en-CA" smtClean="0"/>
              <a:t>2018-09-28</a:t>
            </a:fld>
            <a:endParaRPr lang="en-CA"/>
          </a:p>
        </p:txBody>
      </p:sp>
      <p:sp>
        <p:nvSpPr>
          <p:cNvPr id="5" name="Footer Placeholder 4">
            <a:extLst>
              <a:ext uri="{FF2B5EF4-FFF2-40B4-BE49-F238E27FC236}">
                <a16:creationId xmlns:a16="http://schemas.microsoft.com/office/drawing/2014/main" id="{950E5D0F-ACA6-4236-94C7-B3A6173EF9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FA849C-6D3F-47A1-B0C5-3D712730B01D}"/>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91809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8A14-9EF9-44D1-90F1-088912FE3D1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FDE12F4-E53A-4E3F-80E1-9694CC6BE9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34024DD-5A03-4901-9F92-CE9D04E6FD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22992B5-2801-41CC-9144-F9D98044A01A}"/>
              </a:ext>
            </a:extLst>
          </p:cNvPr>
          <p:cNvSpPr>
            <a:spLocks noGrp="1"/>
          </p:cNvSpPr>
          <p:nvPr>
            <p:ph type="dt" sz="half" idx="10"/>
          </p:nvPr>
        </p:nvSpPr>
        <p:spPr/>
        <p:txBody>
          <a:bodyPr/>
          <a:lstStyle/>
          <a:p>
            <a:fld id="{809DBE4D-F6E5-450C-BDAE-7D20D104F827}" type="datetime1">
              <a:rPr lang="en-CA" smtClean="0"/>
              <a:t>2018-09-28</a:t>
            </a:fld>
            <a:endParaRPr lang="en-CA"/>
          </a:p>
        </p:txBody>
      </p:sp>
      <p:sp>
        <p:nvSpPr>
          <p:cNvPr id="6" name="Footer Placeholder 5">
            <a:extLst>
              <a:ext uri="{FF2B5EF4-FFF2-40B4-BE49-F238E27FC236}">
                <a16:creationId xmlns:a16="http://schemas.microsoft.com/office/drawing/2014/main" id="{481F489E-EF40-4584-9E16-B0021067542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3ACE21C-5DE9-446F-B80E-23DA60EA6ECF}"/>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174501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3117-1253-45DE-A688-5FC7D087407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D8D8DAA-C4AA-4C7A-BEC9-782677D1E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7D4ECF-367B-49CC-9CC2-3A5FBFE174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8C354F2-75A7-4346-A735-BA7E8666B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ACD3AC-636E-4AC7-BCBA-00C5F083D7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1DD83D7-F8A6-4CFA-93EB-ED7C5F139EF1}"/>
              </a:ext>
            </a:extLst>
          </p:cNvPr>
          <p:cNvSpPr>
            <a:spLocks noGrp="1"/>
          </p:cNvSpPr>
          <p:nvPr>
            <p:ph type="dt" sz="half" idx="10"/>
          </p:nvPr>
        </p:nvSpPr>
        <p:spPr/>
        <p:txBody>
          <a:bodyPr/>
          <a:lstStyle/>
          <a:p>
            <a:fld id="{173611E9-709B-45D7-81E1-D617528C312C}" type="datetime1">
              <a:rPr lang="en-CA" smtClean="0"/>
              <a:t>2018-09-28</a:t>
            </a:fld>
            <a:endParaRPr lang="en-CA"/>
          </a:p>
        </p:txBody>
      </p:sp>
      <p:sp>
        <p:nvSpPr>
          <p:cNvPr id="8" name="Footer Placeholder 7">
            <a:extLst>
              <a:ext uri="{FF2B5EF4-FFF2-40B4-BE49-F238E27FC236}">
                <a16:creationId xmlns:a16="http://schemas.microsoft.com/office/drawing/2014/main" id="{9B23EA5D-CCF1-4E1E-ADD4-803333096B9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2120E75-7B05-4A0B-BB24-06F69A54417C}"/>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312564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9C37-007B-4CE0-9C29-BA984E935F1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04BFB03-CD44-474D-A776-7CD14CE858F2}"/>
              </a:ext>
            </a:extLst>
          </p:cNvPr>
          <p:cNvSpPr>
            <a:spLocks noGrp="1"/>
          </p:cNvSpPr>
          <p:nvPr>
            <p:ph type="dt" sz="half" idx="10"/>
          </p:nvPr>
        </p:nvSpPr>
        <p:spPr/>
        <p:txBody>
          <a:bodyPr/>
          <a:lstStyle/>
          <a:p>
            <a:fld id="{ACABD1B4-308E-4086-B71C-3DFDCFD34719}" type="datetime1">
              <a:rPr lang="en-CA" smtClean="0"/>
              <a:t>2018-09-28</a:t>
            </a:fld>
            <a:endParaRPr lang="en-CA"/>
          </a:p>
        </p:txBody>
      </p:sp>
      <p:sp>
        <p:nvSpPr>
          <p:cNvPr id="4" name="Footer Placeholder 3">
            <a:extLst>
              <a:ext uri="{FF2B5EF4-FFF2-40B4-BE49-F238E27FC236}">
                <a16:creationId xmlns:a16="http://schemas.microsoft.com/office/drawing/2014/main" id="{C23E3B3B-77E8-4A47-8F08-1C4862CC0EF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D139FC3-5BCE-4A1B-A7D3-4E335FEA6A96}"/>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422882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DC292-B4B4-4BE1-B41B-4ADB1AAE29CC}"/>
              </a:ext>
            </a:extLst>
          </p:cNvPr>
          <p:cNvSpPr>
            <a:spLocks noGrp="1"/>
          </p:cNvSpPr>
          <p:nvPr>
            <p:ph type="dt" sz="half" idx="10"/>
          </p:nvPr>
        </p:nvSpPr>
        <p:spPr/>
        <p:txBody>
          <a:bodyPr/>
          <a:lstStyle/>
          <a:p>
            <a:fld id="{BC6C1B0C-11B2-48A2-BCFB-489B7477C956}" type="datetime1">
              <a:rPr lang="en-CA" smtClean="0"/>
              <a:t>2018-09-28</a:t>
            </a:fld>
            <a:endParaRPr lang="en-CA"/>
          </a:p>
        </p:txBody>
      </p:sp>
      <p:sp>
        <p:nvSpPr>
          <p:cNvPr id="3" name="Footer Placeholder 2">
            <a:extLst>
              <a:ext uri="{FF2B5EF4-FFF2-40B4-BE49-F238E27FC236}">
                <a16:creationId xmlns:a16="http://schemas.microsoft.com/office/drawing/2014/main" id="{B52CE855-70A7-4E2C-BDD6-E68348B6D95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ED2C124-D808-4C4F-9BB3-D66049961D8C}"/>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226504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7161-241A-4D21-9197-82E732E13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E6662DA-3426-4F2C-9C41-CA1EC5DC1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1B7D530-C94F-497D-9D50-E6386B24D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B9F36A-9470-4C1F-B08E-156BB5109676}"/>
              </a:ext>
            </a:extLst>
          </p:cNvPr>
          <p:cNvSpPr>
            <a:spLocks noGrp="1"/>
          </p:cNvSpPr>
          <p:nvPr>
            <p:ph type="dt" sz="half" idx="10"/>
          </p:nvPr>
        </p:nvSpPr>
        <p:spPr/>
        <p:txBody>
          <a:bodyPr/>
          <a:lstStyle/>
          <a:p>
            <a:fld id="{94FDBB77-55BE-4B8E-9484-4E6B5E7F043B}" type="datetime1">
              <a:rPr lang="en-CA" smtClean="0"/>
              <a:t>2018-09-28</a:t>
            </a:fld>
            <a:endParaRPr lang="en-CA"/>
          </a:p>
        </p:txBody>
      </p:sp>
      <p:sp>
        <p:nvSpPr>
          <p:cNvPr id="6" name="Footer Placeholder 5">
            <a:extLst>
              <a:ext uri="{FF2B5EF4-FFF2-40B4-BE49-F238E27FC236}">
                <a16:creationId xmlns:a16="http://schemas.microsoft.com/office/drawing/2014/main" id="{67C5D0EC-C266-4991-92C4-EBD2F4404B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F2E13C-C509-48C2-8195-16D2DFA044A3}"/>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42030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CB24-F98B-4837-B42E-0ED53EB4F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BCE376-71F8-40DA-90EC-2C156E318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AB56102-20CD-45D0-966C-C83D05729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FAAB7A-E22B-4D70-B8C5-1B681F746F43}"/>
              </a:ext>
            </a:extLst>
          </p:cNvPr>
          <p:cNvSpPr>
            <a:spLocks noGrp="1"/>
          </p:cNvSpPr>
          <p:nvPr>
            <p:ph type="dt" sz="half" idx="10"/>
          </p:nvPr>
        </p:nvSpPr>
        <p:spPr/>
        <p:txBody>
          <a:bodyPr/>
          <a:lstStyle/>
          <a:p>
            <a:fld id="{E85FD84C-EBCB-4351-B4BC-D760F0063C7B}" type="datetime1">
              <a:rPr lang="en-CA" smtClean="0"/>
              <a:t>2018-09-28</a:t>
            </a:fld>
            <a:endParaRPr lang="en-CA"/>
          </a:p>
        </p:txBody>
      </p:sp>
      <p:sp>
        <p:nvSpPr>
          <p:cNvPr id="6" name="Footer Placeholder 5">
            <a:extLst>
              <a:ext uri="{FF2B5EF4-FFF2-40B4-BE49-F238E27FC236}">
                <a16:creationId xmlns:a16="http://schemas.microsoft.com/office/drawing/2014/main" id="{19C5CD82-5E77-42B8-A0DE-EA598B5D78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41E288C-E2DA-4008-9D38-B9845F299097}"/>
              </a:ext>
            </a:extLst>
          </p:cNvPr>
          <p:cNvSpPr>
            <a:spLocks noGrp="1"/>
          </p:cNvSpPr>
          <p:nvPr>
            <p:ph type="sldNum" sz="quarter" idx="12"/>
          </p:nvPr>
        </p:nvSpPr>
        <p:spPr/>
        <p:txBody>
          <a:bodyPr/>
          <a:lstStyle/>
          <a:p>
            <a:fld id="{8578E589-77F2-43E7-ABAF-055B7EAA0485}" type="slidenum">
              <a:rPr lang="en-CA" smtClean="0"/>
              <a:t>‹#›</a:t>
            </a:fld>
            <a:endParaRPr lang="en-CA"/>
          </a:p>
        </p:txBody>
      </p:sp>
    </p:spTree>
    <p:extLst>
      <p:ext uri="{BB962C8B-B14F-4D97-AF65-F5344CB8AC3E}">
        <p14:creationId xmlns:p14="http://schemas.microsoft.com/office/powerpoint/2010/main" val="44395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0CAA6-45A3-4884-A5DE-590E12AF0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E92BC1F-959A-4845-B1F0-D4D18EFA1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4299CE-7815-433E-8CC1-34FEEA19A3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AC547-B1E9-42E9-8A33-F652E512B528}" type="datetime1">
              <a:rPr lang="en-CA" smtClean="0"/>
              <a:t>2018-09-28</a:t>
            </a:fld>
            <a:endParaRPr lang="en-CA"/>
          </a:p>
        </p:txBody>
      </p:sp>
      <p:sp>
        <p:nvSpPr>
          <p:cNvPr id="5" name="Footer Placeholder 4">
            <a:extLst>
              <a:ext uri="{FF2B5EF4-FFF2-40B4-BE49-F238E27FC236}">
                <a16:creationId xmlns:a16="http://schemas.microsoft.com/office/drawing/2014/main" id="{89032BDE-1874-496D-84E6-C24146778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5BBA627-9DA2-4EFA-A52E-940FA42E5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8E589-77F2-43E7-ABAF-055B7EAA0485}" type="slidenum">
              <a:rPr lang="en-CA" smtClean="0"/>
              <a:t>‹#›</a:t>
            </a:fld>
            <a:endParaRPr lang="en-CA"/>
          </a:p>
        </p:txBody>
      </p:sp>
    </p:spTree>
    <p:extLst>
      <p:ext uri="{BB962C8B-B14F-4D97-AF65-F5344CB8AC3E}">
        <p14:creationId xmlns:p14="http://schemas.microsoft.com/office/powerpoint/2010/main" val="888585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canlii.org/en/on/laws/regu/o-reg-266-14/latest/o-reg-266-14.html#sec5_smoot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anlii.org/en/on/laws/regu/o-reg-266-14/latest/o-reg-266-14.html#sec4_smooth" TargetMode="External"/><Relationship Id="rId5" Type="http://schemas.openxmlformats.org/officeDocument/2006/relationships/hyperlink" Target="https://www.canlii.org/en/on/laws/regu/o-reg-266-14/latest/o-reg-266-14.html#sec1_smooth"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399251"/>
            <a:ext cx="10125960" cy="1627626"/>
          </a:xfrm>
        </p:spPr>
        <p:txBody>
          <a:bodyPr>
            <a:normAutofit fontScale="90000"/>
          </a:bodyPr>
          <a:lstStyle/>
          <a:p>
            <a:br>
              <a:rPr lang="en-CA" b="1" dirty="0">
                <a:solidFill>
                  <a:schemeClr val="bg2">
                    <a:lumMod val="50000"/>
                  </a:schemeClr>
                </a:solidFill>
                <a:effectLst>
                  <a:outerShdw blurRad="38100" dist="38100" dir="2700000" algn="tl">
                    <a:srgbClr val="000000">
                      <a:alpha val="43137"/>
                    </a:srgbClr>
                  </a:outerShdw>
                </a:effectLst>
                <a:latin typeface="+mn-lt"/>
              </a:rPr>
            </a:br>
            <a:br>
              <a:rPr lang="en-CA" b="1" dirty="0">
                <a:solidFill>
                  <a:schemeClr val="bg2">
                    <a:lumMod val="50000"/>
                  </a:schemeClr>
                </a:solidFill>
                <a:effectLst>
                  <a:outerShdw blurRad="38100" dist="38100" dir="2700000" algn="tl">
                    <a:srgbClr val="000000">
                      <a:alpha val="43137"/>
                    </a:srgbClr>
                  </a:outerShdw>
                </a:effectLst>
                <a:latin typeface="+mn-lt"/>
              </a:rPr>
            </a:br>
            <a:br>
              <a:rPr lang="en-CA" b="1" dirty="0">
                <a:solidFill>
                  <a:schemeClr val="bg2">
                    <a:lumMod val="50000"/>
                  </a:schemeClr>
                </a:solidFill>
                <a:effectLst>
                  <a:outerShdw blurRad="38100" dist="38100" dir="2700000" algn="tl">
                    <a:srgbClr val="000000">
                      <a:alpha val="43137"/>
                    </a:srgbClr>
                  </a:outerShdw>
                </a:effectLst>
                <a:latin typeface="+mn-lt"/>
              </a:rPr>
            </a:br>
            <a:br>
              <a:rPr lang="en-CA" b="1" dirty="0">
                <a:solidFill>
                  <a:schemeClr val="bg2">
                    <a:lumMod val="50000"/>
                  </a:schemeClr>
                </a:solidFill>
                <a:effectLst>
                  <a:outerShdw blurRad="38100" dist="38100" dir="2700000" algn="tl">
                    <a:srgbClr val="000000">
                      <a:alpha val="43137"/>
                    </a:srgbClr>
                  </a:outerShdw>
                </a:effectLst>
                <a:latin typeface="+mn-lt"/>
              </a:rPr>
            </a:br>
            <a:br>
              <a:rPr lang="en-CA" b="1" dirty="0">
                <a:solidFill>
                  <a:schemeClr val="bg2">
                    <a:lumMod val="50000"/>
                  </a:schemeClr>
                </a:solidFill>
                <a:effectLst>
                  <a:outerShdw blurRad="38100" dist="38100" dir="2700000" algn="tl">
                    <a:srgbClr val="000000">
                      <a:alpha val="43137"/>
                    </a:srgbClr>
                  </a:outerShdw>
                </a:effectLst>
                <a:latin typeface="+mn-lt"/>
              </a:rPr>
            </a:br>
            <a:br>
              <a:rPr lang="en-CA" b="1" dirty="0">
                <a:solidFill>
                  <a:schemeClr val="bg2">
                    <a:lumMod val="50000"/>
                  </a:schemeClr>
                </a:solidFill>
                <a:effectLst>
                  <a:outerShdw blurRad="38100" dist="38100" dir="2700000" algn="tl">
                    <a:srgbClr val="000000">
                      <a:alpha val="43137"/>
                    </a:srgbClr>
                  </a:outerShdw>
                </a:effectLst>
                <a:latin typeface="+mn-lt"/>
              </a:rPr>
            </a:br>
            <a:br>
              <a:rPr lang="en-CA" b="1" dirty="0">
                <a:solidFill>
                  <a:schemeClr val="bg2">
                    <a:lumMod val="50000"/>
                  </a:schemeClr>
                </a:solidFill>
                <a:effectLst>
                  <a:outerShdw blurRad="38100" dist="38100" dir="2700000" algn="tl">
                    <a:srgbClr val="000000">
                      <a:alpha val="43137"/>
                    </a:srgbClr>
                  </a:outerShdw>
                </a:effectLst>
                <a:latin typeface="+mn-lt"/>
              </a:rPr>
            </a:br>
            <a:br>
              <a:rPr lang="en-CA" b="1" dirty="0">
                <a:solidFill>
                  <a:schemeClr val="bg2">
                    <a:lumMod val="50000"/>
                  </a:schemeClr>
                </a:solidFill>
                <a:effectLst>
                  <a:outerShdw blurRad="38100" dist="38100" dir="2700000" algn="tl">
                    <a:srgbClr val="000000">
                      <a:alpha val="43137"/>
                    </a:srgbClr>
                  </a:outerShdw>
                </a:effectLst>
                <a:latin typeface="+mn-lt"/>
              </a:rPr>
            </a:br>
            <a:r>
              <a:rPr lang="en-US" b="1" dirty="0">
                <a:solidFill>
                  <a:schemeClr val="bg2">
                    <a:lumMod val="50000"/>
                  </a:schemeClr>
                </a:solidFill>
                <a:effectLst>
                  <a:outerShdw blurRad="38100" dist="38100" dir="2700000" algn="tl">
                    <a:srgbClr val="000000">
                      <a:alpha val="43137"/>
                    </a:srgbClr>
                  </a:outerShdw>
                </a:effectLst>
                <a:latin typeface="+mn-lt"/>
              </a:rPr>
              <a:t>The Jury Journey:</a:t>
            </a:r>
            <a:br>
              <a:rPr lang="en-US" b="1" dirty="0">
                <a:solidFill>
                  <a:schemeClr val="bg2">
                    <a:lumMod val="50000"/>
                  </a:schemeClr>
                </a:solidFill>
                <a:effectLst>
                  <a:outerShdw blurRad="38100" dist="38100" dir="2700000" algn="tl">
                    <a:srgbClr val="000000">
                      <a:alpha val="43137"/>
                    </a:srgbClr>
                  </a:outerShdw>
                </a:effectLst>
                <a:latin typeface="+mn-lt"/>
              </a:rPr>
            </a:br>
            <a:r>
              <a:rPr lang="en-US" b="1">
                <a:solidFill>
                  <a:schemeClr val="bg2">
                    <a:lumMod val="50000"/>
                  </a:schemeClr>
                </a:solidFill>
                <a:effectLst>
                  <a:outerShdw blurRad="38100" dist="38100" dir="2700000" algn="tl">
                    <a:srgbClr val="000000">
                      <a:alpha val="43137"/>
                    </a:srgbClr>
                  </a:outerShdw>
                </a:effectLst>
                <a:latin typeface="+mn-lt"/>
              </a:rPr>
              <a:t>From Voiceless </a:t>
            </a:r>
            <a:r>
              <a:rPr lang="en-US" b="1" dirty="0">
                <a:solidFill>
                  <a:schemeClr val="bg2">
                    <a:lumMod val="50000"/>
                  </a:schemeClr>
                </a:solidFill>
                <a:effectLst>
                  <a:outerShdw blurRad="38100" dist="38100" dir="2700000" algn="tl">
                    <a:srgbClr val="000000">
                      <a:alpha val="43137"/>
                    </a:srgbClr>
                  </a:outerShdw>
                </a:effectLst>
                <a:latin typeface="+mn-lt"/>
              </a:rPr>
              <a:t>to Volunteer</a:t>
            </a:r>
            <a:br>
              <a:rPr lang="en-US" b="1" dirty="0">
                <a:solidFill>
                  <a:schemeClr val="bg2">
                    <a:lumMod val="50000"/>
                  </a:schemeClr>
                </a:solidFill>
                <a:effectLst>
                  <a:outerShdw blurRad="38100" dist="38100" dir="2700000" algn="tl">
                    <a:srgbClr val="000000">
                      <a:alpha val="43137"/>
                    </a:srgbClr>
                  </a:outerShdw>
                </a:effectLst>
                <a:latin typeface="+mn-lt"/>
              </a:rPr>
            </a:br>
            <a:r>
              <a:rPr lang="en-US" sz="4000" b="1" i="1" dirty="0">
                <a:solidFill>
                  <a:schemeClr val="bg2">
                    <a:lumMod val="50000"/>
                  </a:schemeClr>
                </a:solidFill>
                <a:effectLst>
                  <a:outerShdw blurRad="38100" dist="38100" dir="2700000" algn="tl">
                    <a:srgbClr val="000000">
                      <a:alpha val="43137"/>
                    </a:srgbClr>
                  </a:outerShdw>
                </a:effectLst>
                <a:latin typeface="+mn-lt"/>
              </a:rPr>
              <a:t>Indigenous Jury Representation</a:t>
            </a:r>
            <a:endParaRPr lang="en-CA" b="1" i="1" dirty="0">
              <a:solidFill>
                <a:schemeClr val="bg2">
                  <a:lumMod val="50000"/>
                </a:schemeClr>
              </a:solidFill>
              <a:effectLst>
                <a:outerShdw blurRad="38100" dist="38100" dir="2700000" algn="tl">
                  <a:srgbClr val="000000">
                    <a:alpha val="43137"/>
                  </a:srgbClr>
                </a:outerShdw>
              </a:effectLst>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777" y="194835"/>
            <a:ext cx="3886200" cy="172402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60135" y="5805777"/>
            <a:ext cx="10515600" cy="267970"/>
          </a:xfrm>
          <a:prstGeom prst="rect">
            <a:avLst/>
          </a:prstGeom>
          <a:noFill/>
          <a:ln>
            <a:noFill/>
          </a:ln>
        </p:spPr>
      </p:pic>
      <p:sp>
        <p:nvSpPr>
          <p:cNvPr id="7" name="Rectangle 6"/>
          <p:cNvSpPr/>
          <p:nvPr/>
        </p:nvSpPr>
        <p:spPr>
          <a:xfrm>
            <a:off x="4975118" y="6073747"/>
            <a:ext cx="2875274" cy="369332"/>
          </a:xfrm>
          <a:prstGeom prst="rect">
            <a:avLst/>
          </a:prstGeom>
        </p:spPr>
        <p:txBody>
          <a:bodyPr wrap="none">
            <a:spAutoFit/>
          </a:bodyPr>
          <a:lstStyle/>
          <a:p>
            <a:pPr algn="ctr">
              <a:tabLst>
                <a:tab pos="2971800" algn="ctr"/>
                <a:tab pos="5943600" algn="r"/>
              </a:tabLst>
            </a:pPr>
            <a:r>
              <a:rPr lang="en-US" b="1" dirty="0">
                <a:solidFill>
                  <a:srgbClr val="7F7F7F"/>
                </a:solidFill>
                <a:latin typeface="Calibri" panose="020F0502020204030204" pitchFamily="34" charset="0"/>
                <a:ea typeface="Times New Roman" panose="02020603050405020304" pitchFamily="18" charset="0"/>
              </a:rPr>
              <a:t>Litigation with a conscience.</a:t>
            </a:r>
            <a:endParaRPr lang="en-CA" sz="16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347425" y="6477154"/>
            <a:ext cx="6462349" cy="384721"/>
          </a:xfrm>
          <a:prstGeom prst="rect">
            <a:avLst/>
          </a:prstGeom>
        </p:spPr>
        <p:txBody>
          <a:bodyPr wrap="square">
            <a:spAutoFit/>
          </a:bodyPr>
          <a:lstStyle/>
          <a:p>
            <a:pPr algn="ctr">
              <a:tabLst>
                <a:tab pos="2971800" algn="ctr"/>
                <a:tab pos="5943600" algn="r"/>
              </a:tabLst>
            </a:pPr>
            <a:r>
              <a:rPr lang="en-CA" sz="950" b="1" dirty="0">
                <a:solidFill>
                  <a:srgbClr val="7F7F7F"/>
                </a:solidFill>
                <a:latin typeface="Calibri" panose="020F0502020204030204" pitchFamily="34" charset="0"/>
                <a:ea typeface="Times New Roman" panose="02020603050405020304" pitchFamily="18" charset="0"/>
              </a:rPr>
              <a:t>Main Office: </a:t>
            </a:r>
            <a:r>
              <a:rPr lang="en-CA" sz="950" dirty="0">
                <a:solidFill>
                  <a:srgbClr val="7F7F7F"/>
                </a:solidFill>
                <a:latin typeface="Calibri" panose="020F0502020204030204" pitchFamily="34" charset="0"/>
                <a:ea typeface="Times New Roman" panose="02020603050405020304" pitchFamily="18" charset="0"/>
              </a:rPr>
              <a:t>10 Alcorn Avenue, Suite 204, Toronto ON M4V 3A9 Phone: (416) 964-0495 Fax: (416) 929-8179</a:t>
            </a:r>
            <a:endParaRPr lang="en-CA" sz="1200" dirty="0">
              <a:latin typeface="Times New Roman" panose="02020603050405020304" pitchFamily="18" charset="0"/>
              <a:ea typeface="Times New Roman" panose="02020603050405020304" pitchFamily="18" charset="0"/>
            </a:endParaRPr>
          </a:p>
          <a:p>
            <a:pPr algn="ctr">
              <a:tabLst>
                <a:tab pos="2971800" algn="ctr"/>
                <a:tab pos="5943600" algn="r"/>
              </a:tabLst>
            </a:pPr>
            <a:r>
              <a:rPr lang="en-CA" sz="950" b="1" dirty="0">
                <a:solidFill>
                  <a:srgbClr val="7F7F7F"/>
                </a:solidFill>
                <a:latin typeface="Calibri" panose="020F0502020204030204" pitchFamily="34" charset="0"/>
                <a:ea typeface="Times New Roman" panose="02020603050405020304" pitchFamily="18" charset="0"/>
              </a:rPr>
              <a:t>Northern Office: </a:t>
            </a:r>
            <a:r>
              <a:rPr lang="en-CA" sz="950" dirty="0">
                <a:solidFill>
                  <a:srgbClr val="7F7F7F"/>
                </a:solidFill>
                <a:latin typeface="Calibri" panose="020F0502020204030204" pitchFamily="34" charset="0"/>
                <a:ea typeface="Times New Roman" panose="02020603050405020304" pitchFamily="18" charset="0"/>
              </a:rPr>
              <a:t>104 Syndicate Avenue North, Suite 200, Thunder Bay, ON P7C 3V7 Phone: (807) 622-4900 Fax: (416) 929-8179</a:t>
            </a:r>
            <a:endParaRPr lang="en-CA" sz="1200" dirty="0">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2D06506C-48DF-4C30-908C-0A98D09E05B1}"/>
              </a:ext>
            </a:extLst>
          </p:cNvPr>
          <p:cNvSpPr>
            <a:spLocks noGrp="1"/>
          </p:cNvSpPr>
          <p:nvPr>
            <p:ph type="sldNum" sz="quarter" idx="12"/>
          </p:nvPr>
        </p:nvSpPr>
        <p:spPr/>
        <p:txBody>
          <a:bodyPr/>
          <a:lstStyle/>
          <a:p>
            <a:fld id="{D57F1E4F-1CFF-5643-939E-02111984F565}" type="slidenum">
              <a:rPr lang="en-US" sz="2400" smtClean="0"/>
              <a:t>1</a:t>
            </a:fld>
            <a:endParaRPr lang="en-US" sz="2400" dirty="0"/>
          </a:p>
        </p:txBody>
      </p:sp>
      <p:sp>
        <p:nvSpPr>
          <p:cNvPr id="9" name="Subtitle 2">
            <a:extLst>
              <a:ext uri="{FF2B5EF4-FFF2-40B4-BE49-F238E27FC236}">
                <a16:creationId xmlns:a16="http://schemas.microsoft.com/office/drawing/2014/main" id="{DA50544B-26AF-43F5-9802-CD1BA7C6ED48}"/>
              </a:ext>
            </a:extLst>
          </p:cNvPr>
          <p:cNvSpPr>
            <a:spLocks noGrp="1"/>
          </p:cNvSpPr>
          <p:nvPr>
            <p:ph type="subTitle" idx="1"/>
          </p:nvPr>
        </p:nvSpPr>
        <p:spPr>
          <a:xfrm>
            <a:off x="1805106" y="4130086"/>
            <a:ext cx="8825658" cy="1405518"/>
          </a:xfrm>
        </p:spPr>
        <p:txBody>
          <a:bodyPr>
            <a:normAutofit fontScale="85000" lnSpcReduction="20000"/>
          </a:bodyPr>
          <a:lstStyle/>
          <a:p>
            <a:endParaRPr lang="en-CA" dirty="0">
              <a:solidFill>
                <a:schemeClr val="bg2">
                  <a:lumMod val="50000"/>
                </a:schemeClr>
              </a:solidFill>
              <a:effectLst>
                <a:outerShdw blurRad="38100" dist="38100" dir="2700000" algn="tl">
                  <a:srgbClr val="000000">
                    <a:alpha val="43137"/>
                  </a:srgbClr>
                </a:outerShdw>
              </a:effectLst>
            </a:endParaRPr>
          </a:p>
          <a:p>
            <a:endParaRPr lang="en-CA" dirty="0">
              <a:solidFill>
                <a:schemeClr val="bg2">
                  <a:lumMod val="50000"/>
                </a:schemeClr>
              </a:solidFill>
              <a:effectLst>
                <a:outerShdw blurRad="38100" dist="38100" dir="2700000" algn="tl">
                  <a:srgbClr val="000000">
                    <a:alpha val="43137"/>
                  </a:srgbClr>
                </a:outerShdw>
              </a:effectLst>
            </a:endParaRPr>
          </a:p>
          <a:p>
            <a:pPr algn="ctr"/>
            <a:r>
              <a:rPr lang="en-CA" b="1" dirty="0">
                <a:solidFill>
                  <a:schemeClr val="bg2">
                    <a:lumMod val="50000"/>
                  </a:schemeClr>
                </a:solidFill>
              </a:rPr>
              <a:t>The Indigenous Justice Forum</a:t>
            </a:r>
          </a:p>
          <a:p>
            <a:pPr algn="ctr"/>
            <a:r>
              <a:rPr lang="en-CA" b="1" dirty="0">
                <a:solidFill>
                  <a:schemeClr val="bg2">
                    <a:lumMod val="50000"/>
                  </a:schemeClr>
                </a:solidFill>
              </a:rPr>
              <a:t>September 28, 2018</a:t>
            </a:r>
          </a:p>
        </p:txBody>
      </p:sp>
    </p:spTree>
    <p:extLst>
      <p:ext uri="{BB962C8B-B14F-4D97-AF65-F5344CB8AC3E}">
        <p14:creationId xmlns:p14="http://schemas.microsoft.com/office/powerpoint/2010/main" val="318487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a:t>CRISIS IN THE JUSTICE SYSTEM</a:t>
            </a:r>
            <a:endParaRPr lang="en-US" sz="4000" b="1" dirty="0"/>
          </a:p>
        </p:txBody>
      </p:sp>
      <p:sp>
        <p:nvSpPr>
          <p:cNvPr id="6" name="Content Placeholder 2"/>
          <p:cNvSpPr>
            <a:spLocks noGrp="1"/>
          </p:cNvSpPr>
          <p:nvPr>
            <p:ph idx="1"/>
          </p:nvPr>
        </p:nvSpPr>
        <p:spPr>
          <a:xfrm>
            <a:off x="838200" y="1917290"/>
            <a:ext cx="10515600" cy="4527092"/>
          </a:xfrm>
        </p:spPr>
        <p:txBody>
          <a:bodyPr>
            <a:normAutofit/>
          </a:bodyPr>
          <a:lstStyle/>
          <a:p>
            <a:pPr>
              <a:buBlip>
                <a:blip r:embed="rId3"/>
              </a:buBlip>
            </a:pPr>
            <a:r>
              <a:rPr lang="en-CA" b="1" dirty="0"/>
              <a:t>  </a:t>
            </a:r>
            <a:r>
              <a:rPr lang="en-US" b="1" dirty="0">
                <a:latin typeface="+mj-lt"/>
              </a:rPr>
              <a:t>Jury Roll Issues Could Cripple the Justice System</a:t>
            </a:r>
          </a:p>
          <a:p>
            <a:pPr>
              <a:buBlip>
                <a:blip r:embed="rId3"/>
              </a:buBlip>
            </a:pPr>
            <a:endParaRPr lang="en-US" b="1" dirty="0">
              <a:latin typeface="+mj-lt"/>
            </a:endParaRPr>
          </a:p>
          <a:p>
            <a:pPr>
              <a:buBlip>
                <a:blip r:embed="rId3"/>
              </a:buBlip>
            </a:pPr>
            <a:r>
              <a:rPr lang="en-US" b="1" dirty="0">
                <a:latin typeface="+mj-lt"/>
              </a:rPr>
              <a:t> Judicial Inquiry into Local Jury Rolls Ordered</a:t>
            </a:r>
          </a:p>
          <a:p>
            <a:pPr>
              <a:buBlip>
                <a:blip r:embed="rId3"/>
              </a:buBlip>
            </a:pPr>
            <a:endParaRPr lang="en-US" b="1" dirty="0">
              <a:latin typeface="+mj-lt"/>
            </a:endParaRPr>
          </a:p>
          <a:p>
            <a:pPr>
              <a:buBlip>
                <a:blip r:embed="rId3"/>
              </a:buBlip>
            </a:pPr>
            <a:r>
              <a:rPr lang="en-US" b="1" dirty="0">
                <a:latin typeface="+mj-lt"/>
              </a:rPr>
              <a:t> Jury Rolls in Crisis</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10</a:t>
            </a:fld>
            <a:endParaRPr lang="en-US" sz="2400" dirty="0"/>
          </a:p>
        </p:txBody>
      </p:sp>
      <p:pic>
        <p:nvPicPr>
          <p:cNvPr id="7" name="Picture 6">
            <a:extLst>
              <a:ext uri="{FF2B5EF4-FFF2-40B4-BE49-F238E27FC236}">
                <a16:creationId xmlns:a16="http://schemas.microsoft.com/office/drawing/2014/main" id="{9E396496-44D6-7D49-8AB7-44596921A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Tree>
    <p:extLst>
      <p:ext uri="{BB962C8B-B14F-4D97-AF65-F5344CB8AC3E}">
        <p14:creationId xmlns:p14="http://schemas.microsoft.com/office/powerpoint/2010/main" val="100555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6"/>
            <a:ext cx="10027991" cy="1325563"/>
          </a:xfrm>
        </p:spPr>
        <p:txBody>
          <a:bodyPr>
            <a:normAutofit/>
          </a:bodyPr>
          <a:lstStyle/>
          <a:p>
            <a:r>
              <a:rPr lang="en-CA" sz="3600" b="1" dirty="0"/>
              <a:t>ONTARIO ORDERS A REVIEW</a:t>
            </a:r>
            <a:endParaRPr lang="en-US" sz="36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11</a:t>
            </a:fld>
            <a:endParaRPr lang="en-US" sz="2400" dirty="0"/>
          </a:p>
        </p:txBody>
      </p:sp>
      <p:pic>
        <p:nvPicPr>
          <p:cNvPr id="6" name="Picture 5">
            <a:extLst>
              <a:ext uri="{FF2B5EF4-FFF2-40B4-BE49-F238E27FC236}">
                <a16:creationId xmlns:a16="http://schemas.microsoft.com/office/drawing/2014/main" id="{7FBA3945-AE14-3241-A81E-26C24AE3B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Content Placeholder 2">
            <a:extLst>
              <a:ext uri="{FF2B5EF4-FFF2-40B4-BE49-F238E27FC236}">
                <a16:creationId xmlns:a16="http://schemas.microsoft.com/office/drawing/2014/main" id="{76393FC9-7455-49FA-AA3B-166D0205E894}"/>
              </a:ext>
            </a:extLst>
          </p:cNvPr>
          <p:cNvSpPr>
            <a:spLocks noGrp="1"/>
          </p:cNvSpPr>
          <p:nvPr>
            <p:ph idx="1"/>
          </p:nvPr>
        </p:nvSpPr>
        <p:spPr>
          <a:xfrm>
            <a:off x="457200" y="2052918"/>
            <a:ext cx="10936014" cy="4195481"/>
          </a:xfrm>
        </p:spPr>
        <p:txBody>
          <a:bodyPr/>
          <a:lstStyle/>
          <a:p>
            <a:pPr marL="0" indent="0" algn="ctr">
              <a:buNone/>
            </a:pPr>
            <a:endParaRPr lang="en-CA" b="1" dirty="0"/>
          </a:p>
          <a:p>
            <a:pPr marL="0" indent="0" algn="ctr">
              <a:buNone/>
            </a:pPr>
            <a:r>
              <a:rPr lang="en-CA" b="1" dirty="0"/>
              <a:t>Enhancing First Nations Representation On Juries</a:t>
            </a:r>
          </a:p>
          <a:p>
            <a:pPr marL="0" indent="0" algn="ctr">
              <a:buNone/>
            </a:pPr>
            <a:r>
              <a:rPr lang="en-CA" b="1" dirty="0" err="1"/>
              <a:t>McGuinty</a:t>
            </a:r>
            <a:r>
              <a:rPr lang="en-CA" b="1" dirty="0"/>
              <a:t> Government Appoints Respected Jurist To Conduct Review</a:t>
            </a:r>
          </a:p>
          <a:p>
            <a:pPr marL="0" indent="0">
              <a:buNone/>
            </a:pPr>
            <a:r>
              <a:rPr lang="en-CA" dirty="0"/>
              <a:t>                                     </a:t>
            </a:r>
            <a:r>
              <a:rPr lang="en-CA" sz="2400" dirty="0"/>
              <a:t>  August 11, 2011, 6:00 P.M.</a:t>
            </a:r>
          </a:p>
          <a:p>
            <a:pPr marL="0" indent="0">
              <a:buNone/>
            </a:pPr>
            <a:endParaRPr lang="en-CA" dirty="0"/>
          </a:p>
          <a:p>
            <a:pPr marL="0" indent="0">
              <a:buNone/>
            </a:pPr>
            <a:r>
              <a:rPr lang="en-CA" dirty="0"/>
              <a:t>Former Supreme Court of Canada Justice, the Honourable Frank </a:t>
            </a:r>
            <a:r>
              <a:rPr lang="en-CA" dirty="0" err="1"/>
              <a:t>Iacobucci</a:t>
            </a:r>
            <a:r>
              <a:rPr lang="en-CA" dirty="0"/>
              <a:t>, will review the process for including individuals living in First Nations reserve communities on the province’s jury rolls.</a:t>
            </a:r>
          </a:p>
        </p:txBody>
      </p:sp>
      <p:pic>
        <p:nvPicPr>
          <p:cNvPr id="4" name="Picture 3">
            <a:extLst>
              <a:ext uri="{FF2B5EF4-FFF2-40B4-BE49-F238E27FC236}">
                <a16:creationId xmlns:a16="http://schemas.microsoft.com/office/drawing/2014/main" id="{83C2B4CD-5250-4F75-8CB9-A1AB158DE63D}"/>
              </a:ext>
            </a:extLst>
          </p:cNvPr>
          <p:cNvPicPr>
            <a:picLocks noChangeAspect="1"/>
          </p:cNvPicPr>
          <p:nvPr/>
        </p:nvPicPr>
        <p:blipFill>
          <a:blip r:embed="rId4"/>
          <a:stretch>
            <a:fillRect/>
          </a:stretch>
        </p:blipFill>
        <p:spPr>
          <a:xfrm>
            <a:off x="457200" y="1638580"/>
            <a:ext cx="2286000" cy="828675"/>
          </a:xfrm>
          <a:prstGeom prst="rect">
            <a:avLst/>
          </a:prstGeom>
        </p:spPr>
      </p:pic>
    </p:spTree>
    <p:extLst>
      <p:ext uri="{BB962C8B-B14F-4D97-AF65-F5344CB8AC3E}">
        <p14:creationId xmlns:p14="http://schemas.microsoft.com/office/powerpoint/2010/main" val="380247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58518" y="6333755"/>
            <a:ext cx="2743200" cy="365125"/>
          </a:xfrm>
        </p:spPr>
        <p:txBody>
          <a:bodyPr/>
          <a:lstStyle/>
          <a:p>
            <a:fld id="{D57F1E4F-1CFF-5643-939E-02111984F565}" type="slidenum">
              <a:rPr lang="en-US" sz="2400" smtClean="0"/>
              <a:t>12</a:t>
            </a:fld>
            <a:endParaRPr lang="en-US" sz="2400" dirty="0"/>
          </a:p>
        </p:txBody>
      </p:sp>
      <p:pic>
        <p:nvPicPr>
          <p:cNvPr id="8" name="Picture 7">
            <a:extLst>
              <a:ext uri="{FF2B5EF4-FFF2-40B4-BE49-F238E27FC236}">
                <a16:creationId xmlns:a16="http://schemas.microsoft.com/office/drawing/2014/main" id="{7B0C6236-D9C6-4EA3-8B27-97CAA14D6962}"/>
              </a:ext>
            </a:extLst>
          </p:cNvPr>
          <p:cNvPicPr>
            <a:picLocks noChangeAspect="1"/>
          </p:cNvPicPr>
          <p:nvPr/>
        </p:nvPicPr>
        <p:blipFill>
          <a:blip r:embed="rId3"/>
          <a:stretch>
            <a:fillRect/>
          </a:stretch>
        </p:blipFill>
        <p:spPr>
          <a:xfrm>
            <a:off x="344306" y="0"/>
            <a:ext cx="5340096" cy="6858000"/>
          </a:xfrm>
          <a:prstGeom prst="rect">
            <a:avLst/>
          </a:prstGeom>
        </p:spPr>
      </p:pic>
      <p:pic>
        <p:nvPicPr>
          <p:cNvPr id="11" name="Content Placeholder 4">
            <a:extLst>
              <a:ext uri="{FF2B5EF4-FFF2-40B4-BE49-F238E27FC236}">
                <a16:creationId xmlns:a16="http://schemas.microsoft.com/office/drawing/2014/main" id="{FED287A2-37CB-40C5-A514-EEA05F0C39B8}"/>
              </a:ext>
            </a:extLst>
          </p:cNvPr>
          <p:cNvPicPr>
            <a:picLocks noGrp="1" noChangeAspect="1"/>
          </p:cNvPicPr>
          <p:nvPr>
            <p:ph idx="1"/>
          </p:nvPr>
        </p:nvPicPr>
        <p:blipFill>
          <a:blip r:embed="rId4"/>
          <a:stretch>
            <a:fillRect/>
          </a:stretch>
        </p:blipFill>
        <p:spPr>
          <a:xfrm>
            <a:off x="5684402" y="0"/>
            <a:ext cx="5359274" cy="6858000"/>
          </a:xfrm>
          <a:prstGeom prst="rect">
            <a:avLst/>
          </a:prstGeom>
        </p:spPr>
      </p:pic>
      <p:pic>
        <p:nvPicPr>
          <p:cNvPr id="6" name="Picture 5">
            <a:extLst>
              <a:ext uri="{FF2B5EF4-FFF2-40B4-BE49-F238E27FC236}">
                <a16:creationId xmlns:a16="http://schemas.microsoft.com/office/drawing/2014/main" id="{7FBA3945-AE14-3241-A81E-26C24AE3B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3323" y="629766"/>
            <a:ext cx="1760953" cy="835963"/>
          </a:xfrm>
          <a:prstGeom prst="rect">
            <a:avLst/>
          </a:prstGeom>
        </p:spPr>
      </p:pic>
    </p:spTree>
    <p:extLst>
      <p:ext uri="{BB962C8B-B14F-4D97-AF65-F5344CB8AC3E}">
        <p14:creationId xmlns:p14="http://schemas.microsoft.com/office/powerpoint/2010/main" val="386542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6" y="188606"/>
            <a:ext cx="9524646" cy="1325563"/>
          </a:xfrm>
        </p:spPr>
        <p:txBody>
          <a:bodyPr>
            <a:normAutofit/>
          </a:bodyPr>
          <a:lstStyle/>
          <a:p>
            <a:r>
              <a:rPr lang="en-US" sz="3600" b="1" dirty="0"/>
              <a:t>AN INDEPENDENT REVIEW</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13</a:t>
            </a:fld>
            <a:endParaRPr lang="en-US" sz="2400" dirty="0"/>
          </a:p>
        </p:txBody>
      </p:sp>
      <p:pic>
        <p:nvPicPr>
          <p:cNvPr id="6" name="Picture 5">
            <a:extLst>
              <a:ext uri="{FF2B5EF4-FFF2-40B4-BE49-F238E27FC236}">
                <a16:creationId xmlns:a16="http://schemas.microsoft.com/office/drawing/2014/main" id="{7FBA3945-AE14-3241-A81E-26C24AE3B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Content Placeholder 2">
            <a:extLst>
              <a:ext uri="{FF2B5EF4-FFF2-40B4-BE49-F238E27FC236}">
                <a16:creationId xmlns:a16="http://schemas.microsoft.com/office/drawing/2014/main" id="{DF4A7B8B-F651-4C18-87DD-C15D603A4468}"/>
              </a:ext>
            </a:extLst>
          </p:cNvPr>
          <p:cNvSpPr txBox="1">
            <a:spLocks/>
          </p:cNvSpPr>
          <p:nvPr/>
        </p:nvSpPr>
        <p:spPr>
          <a:xfrm>
            <a:off x="536028" y="1376855"/>
            <a:ext cx="10888717" cy="5014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Mandate</a:t>
            </a:r>
            <a:r>
              <a:rPr lang="en-US" dirty="0"/>
              <a:t>: </a:t>
            </a:r>
            <a:r>
              <a:rPr lang="en-CA" dirty="0"/>
              <a:t>The Independent Reviewer shall </a:t>
            </a:r>
            <a:r>
              <a:rPr lang="en-CA" b="1" dirty="0"/>
              <a:t>conduct a systemic review </a:t>
            </a:r>
            <a:r>
              <a:rPr lang="en-CA" dirty="0"/>
              <a:t>and report on any relevant legislation and processes for including First Nations persons living on reserve on the jury roll from which potential jurors are selected for all jury trials and coroners inquests, in order </a:t>
            </a:r>
            <a:r>
              <a:rPr lang="en-CA" b="1" dirty="0"/>
              <a:t>to make recommendations</a:t>
            </a:r>
            <a:r>
              <a:rPr lang="en-CA" dirty="0"/>
              <a:t>: </a:t>
            </a:r>
          </a:p>
          <a:p>
            <a:pPr marL="457200" lvl="1" indent="0">
              <a:buNone/>
            </a:pPr>
            <a:r>
              <a:rPr lang="en-CA" sz="2800" dirty="0"/>
              <a:t>a. to </a:t>
            </a:r>
            <a:r>
              <a:rPr lang="en-CA" sz="2800" b="1" dirty="0"/>
              <a:t>ensure and enhance the representation of First Nations persons living on reserve communities on the jury roll</a:t>
            </a:r>
            <a:r>
              <a:rPr lang="en-CA" sz="2800" dirty="0"/>
              <a:t>; and</a:t>
            </a:r>
          </a:p>
          <a:p>
            <a:pPr marL="457200" lvl="1" indent="0">
              <a:buNone/>
            </a:pPr>
            <a:r>
              <a:rPr lang="en-CA" sz="2800" dirty="0"/>
              <a:t>b. to </a:t>
            </a:r>
            <a:r>
              <a:rPr lang="en-CA" sz="2800" b="1" dirty="0"/>
              <a:t>strengthen the understanding, cooperation and relationship </a:t>
            </a:r>
            <a:r>
              <a:rPr lang="en-CA" sz="2800" dirty="0"/>
              <a:t>between the Ministry of the Attorney General and First Nations on this issue.</a:t>
            </a:r>
          </a:p>
          <a:p>
            <a:pPr marL="0" indent="0">
              <a:buNone/>
            </a:pPr>
            <a:endParaRPr lang="en-US" dirty="0"/>
          </a:p>
          <a:p>
            <a:pPr marL="0" indent="0" algn="just">
              <a:lnSpc>
                <a:spcPct val="100000"/>
              </a:lnSpc>
              <a:spcAft>
                <a:spcPts val="600"/>
              </a:spcAft>
              <a:buNone/>
            </a:pPr>
            <a:endParaRPr lang="en-US" dirty="0">
              <a:solidFill>
                <a:schemeClr val="bg2">
                  <a:lumMod val="50000"/>
                </a:schemeClr>
              </a:solidFill>
            </a:endParaRPr>
          </a:p>
          <a:p>
            <a:pPr marL="457200" indent="-457200" algn="just">
              <a:lnSpc>
                <a:spcPct val="100000"/>
              </a:lnSpc>
              <a:spcAft>
                <a:spcPts val="600"/>
              </a:spcAft>
              <a:buBlip>
                <a:blip r:embed="rId4"/>
              </a:buBlip>
            </a:pPr>
            <a:endParaRPr lang="en-CA" dirty="0">
              <a:solidFill>
                <a:schemeClr val="bg2">
                  <a:lumMod val="50000"/>
                </a:schemeClr>
              </a:solidFill>
            </a:endParaRPr>
          </a:p>
          <a:p>
            <a:pPr marL="0" indent="0" algn="just">
              <a:spcAft>
                <a:spcPts val="600"/>
              </a:spcAft>
              <a:buFont typeface="Arial" panose="020B0604020202020204" pitchFamily="34" charset="0"/>
              <a:buNone/>
            </a:pPr>
            <a:endParaRPr lang="en-CA" dirty="0">
              <a:solidFill>
                <a:schemeClr val="bg2">
                  <a:lumMod val="50000"/>
                </a:schemeClr>
              </a:solidFill>
              <a:latin typeface="Calibri Light" panose="020F0302020204030204" pitchFamily="34" charset="0"/>
            </a:endParaRPr>
          </a:p>
        </p:txBody>
      </p:sp>
    </p:spTree>
    <p:extLst>
      <p:ext uri="{BB962C8B-B14F-4D97-AF65-F5344CB8AC3E}">
        <p14:creationId xmlns:p14="http://schemas.microsoft.com/office/powerpoint/2010/main" val="202049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nan.on.ca/upload/images/nan-map.jpg">
            <a:extLst>
              <a:ext uri="{FF2B5EF4-FFF2-40B4-BE49-F238E27FC236}">
                <a16:creationId xmlns:a16="http://schemas.microsoft.com/office/drawing/2014/main" id="{9B260B69-4315-4502-BCCF-7004A4AB2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297" y="1433690"/>
            <a:ext cx="5286703" cy="5424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6540" y="171980"/>
            <a:ext cx="10227497" cy="1325563"/>
          </a:xfrm>
        </p:spPr>
        <p:txBody>
          <a:bodyPr>
            <a:normAutofit/>
          </a:bodyPr>
          <a:lstStyle/>
          <a:p>
            <a:r>
              <a:rPr lang="en-US" sz="3600" b="1" dirty="0"/>
              <a:t>AN INDEPENDENT REVIEW (Continued)</a:t>
            </a:r>
            <a:endParaRPr lang="en-US" sz="3600" b="1" dirty="0">
              <a:solidFill>
                <a:schemeClr val="bg2">
                  <a:lumMod val="50000"/>
                </a:schemeClr>
              </a:solidFill>
            </a:endParaRPr>
          </a:p>
        </p:txBody>
      </p:sp>
      <p:pic>
        <p:nvPicPr>
          <p:cNvPr id="6" name="Picture 5">
            <a:extLst>
              <a:ext uri="{FF2B5EF4-FFF2-40B4-BE49-F238E27FC236}">
                <a16:creationId xmlns:a16="http://schemas.microsoft.com/office/drawing/2014/main" id="{F22D2F04-6987-AF4B-AF29-173442497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Content Placeholder 2">
            <a:extLst>
              <a:ext uri="{FF2B5EF4-FFF2-40B4-BE49-F238E27FC236}">
                <a16:creationId xmlns:a16="http://schemas.microsoft.com/office/drawing/2014/main" id="{2B61BD1D-850D-4269-BFE7-4D94022ECEFA}"/>
              </a:ext>
            </a:extLst>
          </p:cNvPr>
          <p:cNvSpPr>
            <a:spLocks noGrp="1"/>
          </p:cNvSpPr>
          <p:nvPr>
            <p:ph idx="1"/>
          </p:nvPr>
        </p:nvSpPr>
        <p:spPr>
          <a:xfrm>
            <a:off x="671804" y="1497543"/>
            <a:ext cx="5960225" cy="5188477"/>
          </a:xfrm>
        </p:spPr>
        <p:txBody>
          <a:bodyPr>
            <a:normAutofit/>
          </a:bodyPr>
          <a:lstStyle/>
          <a:p>
            <a:pPr marL="0" indent="0">
              <a:buNone/>
            </a:pPr>
            <a:r>
              <a:rPr lang="en-CA" dirty="0"/>
              <a:t>The communities in which preparation and consultation meetings were conducted were as follows: </a:t>
            </a:r>
            <a:r>
              <a:rPr lang="en-CA" dirty="0" err="1"/>
              <a:t>Sachigo</a:t>
            </a:r>
            <a:r>
              <a:rPr lang="en-CA" dirty="0"/>
              <a:t> Lake, Sandy Lake, </a:t>
            </a:r>
            <a:r>
              <a:rPr lang="en-CA" dirty="0" err="1"/>
              <a:t>Keewaywin</a:t>
            </a:r>
            <a:r>
              <a:rPr lang="en-CA" dirty="0"/>
              <a:t>, Poplar Hill, </a:t>
            </a:r>
            <a:r>
              <a:rPr lang="en-CA" dirty="0" err="1"/>
              <a:t>Pikangikum</a:t>
            </a:r>
            <a:r>
              <a:rPr lang="en-CA" dirty="0"/>
              <a:t>, </a:t>
            </a:r>
            <a:r>
              <a:rPr lang="en-CA" dirty="0" err="1"/>
              <a:t>Kasabonika</a:t>
            </a:r>
            <a:r>
              <a:rPr lang="en-CA" dirty="0"/>
              <a:t> Lake, </a:t>
            </a:r>
            <a:r>
              <a:rPr lang="en-CA" dirty="0" err="1"/>
              <a:t>Webequie</a:t>
            </a:r>
            <a:r>
              <a:rPr lang="en-CA" dirty="0"/>
              <a:t>, </a:t>
            </a:r>
            <a:r>
              <a:rPr lang="en-CA" dirty="0" err="1"/>
              <a:t>Mishkeegogamang</a:t>
            </a:r>
            <a:r>
              <a:rPr lang="en-CA" dirty="0"/>
              <a:t>, </a:t>
            </a:r>
            <a:r>
              <a:rPr lang="en-CA" dirty="0" err="1"/>
              <a:t>Ginoogaming</a:t>
            </a:r>
            <a:r>
              <a:rPr lang="en-CA" dirty="0"/>
              <a:t>, Mattagami, Moose Cree, and Constance Lake. </a:t>
            </a:r>
          </a:p>
          <a:p>
            <a:pPr marL="0" indent="0">
              <a:buNone/>
            </a:pPr>
            <a:endParaRPr lang="en-CA" dirty="0"/>
          </a:p>
          <a:p>
            <a:pPr marL="0" indent="0">
              <a:buNone/>
            </a:pPr>
            <a:r>
              <a:rPr lang="en-CA" dirty="0"/>
              <a:t>In total, 24 preparation and consultation meetings were conducted by NAN and the </a:t>
            </a:r>
            <a:r>
              <a:rPr lang="en-CA" dirty="0" err="1"/>
              <a:t>Iacobucci</a:t>
            </a:r>
            <a:r>
              <a:rPr lang="en-CA" dirty="0"/>
              <a:t> Review team.</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14</a:t>
            </a:fld>
            <a:endParaRPr lang="en-US" sz="2400" dirty="0"/>
          </a:p>
        </p:txBody>
      </p:sp>
    </p:spTree>
    <p:extLst>
      <p:ext uri="{BB962C8B-B14F-4D97-AF65-F5344CB8AC3E}">
        <p14:creationId xmlns:p14="http://schemas.microsoft.com/office/powerpoint/2010/main" val="216228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6"/>
            <a:ext cx="9761984" cy="1325563"/>
          </a:xfrm>
        </p:spPr>
        <p:txBody>
          <a:bodyPr>
            <a:normAutofit/>
          </a:bodyPr>
          <a:lstStyle/>
          <a:p>
            <a:r>
              <a:rPr lang="en-US" sz="3600" b="1" dirty="0"/>
              <a:t>FIRST NATIONS REPRESENTATION ON ONTARIO JURIES (“IACOBUCCI REPORT”)</a:t>
            </a:r>
            <a:endParaRPr lang="en-US" sz="36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15</a:t>
            </a:fld>
            <a:endParaRPr lang="en-US" sz="2400" dirty="0"/>
          </a:p>
        </p:txBody>
      </p:sp>
      <p:pic>
        <p:nvPicPr>
          <p:cNvPr id="6" name="Picture 5">
            <a:extLst>
              <a:ext uri="{FF2B5EF4-FFF2-40B4-BE49-F238E27FC236}">
                <a16:creationId xmlns:a16="http://schemas.microsoft.com/office/drawing/2014/main" id="{06D9C5E7-7EE5-4E4A-A5A1-61A03769A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pic>
        <p:nvPicPr>
          <p:cNvPr id="7" name="Picture 8" descr="Image result for iacobucci report first nations">
            <a:extLst>
              <a:ext uri="{FF2B5EF4-FFF2-40B4-BE49-F238E27FC236}">
                <a16:creationId xmlns:a16="http://schemas.microsoft.com/office/drawing/2014/main" id="{475D0E98-FD9B-46C5-8BFB-DC56DB243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58" y="1940767"/>
            <a:ext cx="4403434" cy="465447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07C4DC4-D271-4C86-8374-1B0E3E4D9FD8}"/>
              </a:ext>
            </a:extLst>
          </p:cNvPr>
          <p:cNvSpPr>
            <a:spLocks noGrp="1"/>
          </p:cNvSpPr>
          <p:nvPr>
            <p:ph idx="1"/>
          </p:nvPr>
        </p:nvSpPr>
        <p:spPr>
          <a:xfrm>
            <a:off x="5580992" y="1940767"/>
            <a:ext cx="5511365" cy="4603333"/>
          </a:xfrm>
        </p:spPr>
        <p:txBody>
          <a:bodyPr>
            <a:normAutofit fontScale="92500"/>
          </a:bodyPr>
          <a:lstStyle/>
          <a:p>
            <a:pPr marL="0" indent="0" algn="ctr">
              <a:buNone/>
            </a:pPr>
            <a:r>
              <a:rPr lang="en-CA" b="1" dirty="0"/>
              <a:t>The justice system generally as applied to First Nations Peoples, particularly in the North, is quite frankly in a crisis. If we continue the status quo we will aggravate what is already a serious situation, and any hope of true reconciliation between First Nations and Ontarians generally will vanish. Put more directly the time for talk is over, what is desperately needed is action. </a:t>
            </a:r>
          </a:p>
          <a:p>
            <a:pPr marL="0" indent="0" algn="r">
              <a:buNone/>
            </a:pPr>
            <a:r>
              <a:rPr lang="en-CA" dirty="0"/>
              <a:t>(para. 371)</a:t>
            </a:r>
          </a:p>
        </p:txBody>
      </p:sp>
    </p:spTree>
    <p:extLst>
      <p:ext uri="{BB962C8B-B14F-4D97-AF65-F5344CB8AC3E}">
        <p14:creationId xmlns:p14="http://schemas.microsoft.com/office/powerpoint/2010/main" val="119117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6"/>
            <a:ext cx="9766206" cy="1477963"/>
          </a:xfrm>
        </p:spPr>
        <p:txBody>
          <a:bodyPr>
            <a:normAutofit/>
          </a:bodyPr>
          <a:lstStyle/>
          <a:p>
            <a:r>
              <a:rPr lang="en-US" sz="3200" b="1" dirty="0"/>
              <a:t>IACOBUCCI REPORT (Continued)</a:t>
            </a:r>
            <a:endParaRPr lang="en-US" sz="32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16</a:t>
            </a:fld>
            <a:endParaRPr lang="en-US" sz="2400" dirty="0"/>
          </a:p>
        </p:txBody>
      </p:sp>
      <p:sp>
        <p:nvSpPr>
          <p:cNvPr id="10" name="Content Placeholder 2"/>
          <p:cNvSpPr txBox="1">
            <a:spLocks/>
          </p:cNvSpPr>
          <p:nvPr/>
        </p:nvSpPr>
        <p:spPr>
          <a:xfrm>
            <a:off x="214161" y="1698630"/>
            <a:ext cx="11606361" cy="4443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endParaRPr lang="en-US" dirty="0"/>
          </a:p>
          <a:p>
            <a:pPr>
              <a:spcAft>
                <a:spcPts val="600"/>
              </a:spcAft>
              <a:buBlip>
                <a:blip r:embed="rId3"/>
              </a:buBlip>
            </a:pPr>
            <a:endParaRPr lang="en-CA" dirty="0">
              <a:latin typeface="Times New Roman" panose="02020603050405020304" pitchFamily="18" charset="0"/>
            </a:endParaRPr>
          </a:p>
          <a:p>
            <a:pPr>
              <a:spcAft>
                <a:spcPts val="600"/>
              </a:spcAft>
              <a:buBlip>
                <a:blip r:embed="rId3"/>
              </a:buBlip>
            </a:pPr>
            <a:endParaRPr lang="en-CA" dirty="0">
              <a:latin typeface="+mj-lt"/>
            </a:endParaRPr>
          </a:p>
        </p:txBody>
      </p:sp>
      <p:sp>
        <p:nvSpPr>
          <p:cNvPr id="6" name="Content Placeholder 2"/>
          <p:cNvSpPr txBox="1">
            <a:spLocks/>
          </p:cNvSpPr>
          <p:nvPr/>
        </p:nvSpPr>
        <p:spPr>
          <a:xfrm>
            <a:off x="366561" y="1505838"/>
            <a:ext cx="11606361" cy="51635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100" dirty="0"/>
              <a:t>Justice </a:t>
            </a:r>
            <a:r>
              <a:rPr lang="en-CA" sz="3100" dirty="0" err="1"/>
              <a:t>Iacobucci</a:t>
            </a:r>
            <a:r>
              <a:rPr lang="en-CA" sz="3100" dirty="0"/>
              <a:t> summarized some of these systemic issues as follows </a:t>
            </a:r>
            <a:r>
              <a:rPr lang="en-CA" sz="2600" dirty="0"/>
              <a:t>(para. 372):</a:t>
            </a:r>
          </a:p>
          <a:p>
            <a:pPr lvl="1">
              <a:spcAft>
                <a:spcPts val="600"/>
              </a:spcAft>
              <a:buBlip>
                <a:blip r:embed="rId3"/>
              </a:buBlip>
            </a:pPr>
            <a:r>
              <a:rPr lang="en-US" dirty="0"/>
              <a:t> </a:t>
            </a:r>
            <a:r>
              <a:rPr lang="en-US" sz="2600" dirty="0"/>
              <a:t>the conflict between First Nation and Euro-Canadian approaches to criminal justice;</a:t>
            </a:r>
          </a:p>
          <a:p>
            <a:pPr lvl="1">
              <a:spcAft>
                <a:spcPts val="600"/>
              </a:spcAft>
              <a:buBlip>
                <a:blip r:embed="rId3"/>
              </a:buBlip>
            </a:pPr>
            <a:r>
              <a:rPr lang="en-US" sz="2600" dirty="0"/>
              <a:t> the systemic racism that remains present in the Ontario justice system, including instances of mistreatment of First Nation inmates in prison, general disrespect by police and discriminatory public reaction to First Nation complaints;</a:t>
            </a:r>
          </a:p>
          <a:p>
            <a:pPr lvl="1">
              <a:spcAft>
                <a:spcPts val="600"/>
              </a:spcAft>
              <a:buBlip>
                <a:blip r:embed="rId3"/>
              </a:buBlip>
            </a:pPr>
            <a:r>
              <a:rPr lang="en-US" sz="2600" dirty="0"/>
              <a:t> the almost universally-held view of First Nation individuals that the justice system is alien or foreign;</a:t>
            </a:r>
          </a:p>
          <a:p>
            <a:pPr lvl="1">
              <a:spcAft>
                <a:spcPts val="600"/>
              </a:spcAft>
              <a:buBlip>
                <a:blip r:embed="rId3"/>
              </a:buBlip>
            </a:pPr>
            <a:r>
              <a:rPr lang="en-US" sz="2600" dirty="0"/>
              <a:t> the problem of inadequate legal representation of First Nation individuals, particularly in the north, resulting in virtually automatic guilty pleas; and</a:t>
            </a:r>
          </a:p>
          <a:p>
            <a:pPr lvl="1">
              <a:spcAft>
                <a:spcPts val="600"/>
              </a:spcAft>
              <a:buBlip>
                <a:blip r:embed="rId3"/>
              </a:buBlip>
            </a:pPr>
            <a:r>
              <a:rPr lang="en-US" sz="2600" dirty="0"/>
              <a:t> inadequate funding of police services and lack of enforcement of First Nation bylaws.</a:t>
            </a:r>
          </a:p>
          <a:p>
            <a:pPr marL="0" indent="0">
              <a:spcAft>
                <a:spcPts val="600"/>
              </a:spcAft>
              <a:buNone/>
            </a:pPr>
            <a:r>
              <a:rPr lang="en-US" sz="3000" dirty="0"/>
              <a:t>Justice </a:t>
            </a:r>
            <a:r>
              <a:rPr lang="en-US" sz="3000" dirty="0" err="1"/>
              <a:t>Iacobucci</a:t>
            </a:r>
            <a:r>
              <a:rPr lang="en-US" sz="3000" dirty="0"/>
              <a:t> pointed out that until this crisis in the justice system is resolved, the lack of representation of First Nation people on juries will continue.</a:t>
            </a:r>
          </a:p>
        </p:txBody>
      </p:sp>
      <p:pic>
        <p:nvPicPr>
          <p:cNvPr id="7" name="Picture 6">
            <a:extLst>
              <a:ext uri="{FF2B5EF4-FFF2-40B4-BE49-F238E27FC236}">
                <a16:creationId xmlns:a16="http://schemas.microsoft.com/office/drawing/2014/main" id="{6FFDA8A4-B049-974B-B402-FA069428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Tree>
    <p:extLst>
      <p:ext uri="{BB962C8B-B14F-4D97-AF65-F5344CB8AC3E}">
        <p14:creationId xmlns:p14="http://schemas.microsoft.com/office/powerpoint/2010/main" val="54051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6" y="188606"/>
            <a:ext cx="9824264" cy="1477963"/>
          </a:xfrm>
        </p:spPr>
        <p:txBody>
          <a:bodyPr>
            <a:normAutofit/>
          </a:bodyPr>
          <a:lstStyle/>
          <a:p>
            <a:r>
              <a:rPr lang="en-US" sz="3200" b="1" dirty="0"/>
              <a:t>IACOBUCCI REPORT (Continued)</a:t>
            </a:r>
            <a:endParaRPr lang="en-US" sz="32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17</a:t>
            </a:fld>
            <a:endParaRPr lang="en-US" sz="2400" dirty="0"/>
          </a:p>
        </p:txBody>
      </p:sp>
      <p:sp>
        <p:nvSpPr>
          <p:cNvPr id="10" name="Content Placeholder 2"/>
          <p:cNvSpPr txBox="1">
            <a:spLocks/>
          </p:cNvSpPr>
          <p:nvPr/>
        </p:nvSpPr>
        <p:spPr>
          <a:xfrm>
            <a:off x="214161" y="1698630"/>
            <a:ext cx="11606361" cy="4443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endParaRPr lang="en-US" dirty="0"/>
          </a:p>
          <a:p>
            <a:pPr>
              <a:spcAft>
                <a:spcPts val="600"/>
              </a:spcAft>
              <a:buBlip>
                <a:blip r:embed="rId3"/>
              </a:buBlip>
            </a:pPr>
            <a:endParaRPr lang="en-CA" dirty="0">
              <a:latin typeface="Times New Roman" panose="02020603050405020304" pitchFamily="18" charset="0"/>
            </a:endParaRPr>
          </a:p>
          <a:p>
            <a:pPr>
              <a:spcAft>
                <a:spcPts val="600"/>
              </a:spcAft>
              <a:buBlip>
                <a:blip r:embed="rId3"/>
              </a:buBlip>
            </a:pPr>
            <a:endParaRPr lang="en-CA" dirty="0">
              <a:latin typeface="+mj-lt"/>
            </a:endParaRPr>
          </a:p>
        </p:txBody>
      </p:sp>
      <p:pic>
        <p:nvPicPr>
          <p:cNvPr id="7" name="Picture 6">
            <a:extLst>
              <a:ext uri="{FF2B5EF4-FFF2-40B4-BE49-F238E27FC236}">
                <a16:creationId xmlns:a16="http://schemas.microsoft.com/office/drawing/2014/main" id="{C1CE808B-7405-C244-8AD4-0C223D4C3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8" name="Rectangle 7">
            <a:extLst>
              <a:ext uri="{FF2B5EF4-FFF2-40B4-BE49-F238E27FC236}">
                <a16:creationId xmlns:a16="http://schemas.microsoft.com/office/drawing/2014/main" id="{4F385BDA-1EB9-4EDC-8E50-A6982BEB1221}"/>
              </a:ext>
            </a:extLst>
          </p:cNvPr>
          <p:cNvSpPr/>
          <p:nvPr/>
        </p:nvSpPr>
        <p:spPr>
          <a:xfrm>
            <a:off x="1282261" y="2274837"/>
            <a:ext cx="9764111" cy="2308324"/>
          </a:xfrm>
          <a:prstGeom prst="rect">
            <a:avLst/>
          </a:prstGeom>
        </p:spPr>
        <p:txBody>
          <a:bodyPr wrap="square">
            <a:spAutoFit/>
          </a:bodyPr>
          <a:lstStyle/>
          <a:p>
            <a:r>
              <a:rPr lang="en-CA" dirty="0">
                <a:latin typeface="Times New Roman" panose="02020603050405020304" pitchFamily="18" charset="0"/>
              </a:rPr>
              <a:t>RECOMMENDATION 12: the Ministry of the Attorney General, in consultation with the</a:t>
            </a:r>
          </a:p>
          <a:p>
            <a:r>
              <a:rPr lang="en-CA" dirty="0">
                <a:latin typeface="Times New Roman" panose="02020603050405020304" pitchFamily="18" charset="0"/>
              </a:rPr>
              <a:t>Implementation Committee, consider a procedure whereby First Nations people on reserve</a:t>
            </a:r>
          </a:p>
          <a:p>
            <a:r>
              <a:rPr lang="en-CA" dirty="0">
                <a:latin typeface="Times New Roman" panose="02020603050405020304" pitchFamily="18" charset="0"/>
              </a:rPr>
              <a:t>could volunteer for jury service as a means of supplementing other jury source lists. This is</a:t>
            </a:r>
          </a:p>
          <a:p>
            <a:r>
              <a:rPr lang="en-CA" dirty="0">
                <a:latin typeface="Times New Roman" panose="02020603050405020304" pitchFamily="18" charset="0"/>
              </a:rPr>
              <a:t>practised in New York State as a way to supplement jury rolls drawn from several other lists</a:t>
            </a:r>
          </a:p>
          <a:p>
            <a:r>
              <a:rPr lang="en-CA" dirty="0">
                <a:latin typeface="Times New Roman" panose="02020603050405020304" pitchFamily="18" charset="0"/>
              </a:rPr>
              <a:t>that might overlook certain individuals, and could serve a similarly valuable purpose with</a:t>
            </a:r>
          </a:p>
          <a:p>
            <a:r>
              <a:rPr lang="en-CA" dirty="0">
                <a:latin typeface="Times New Roman" panose="02020603050405020304" pitchFamily="18" charset="0"/>
              </a:rPr>
              <a:t>respect to First Nations peoples in Ontario. By supplementing other jury source lists in this</a:t>
            </a:r>
          </a:p>
          <a:p>
            <a:r>
              <a:rPr lang="en-CA" dirty="0">
                <a:latin typeface="Times New Roman" panose="02020603050405020304" pitchFamily="18" charset="0"/>
              </a:rPr>
              <a:t>manner, the Ministry of the Attorney General and the Implementation Committee would wish</a:t>
            </a:r>
          </a:p>
          <a:p>
            <a:r>
              <a:rPr lang="en-CA" dirty="0">
                <a:latin typeface="Times New Roman" panose="02020603050405020304" pitchFamily="18" charset="0"/>
              </a:rPr>
              <a:t>to be satisfied that this would not offend the randomness principle.</a:t>
            </a:r>
            <a:endParaRPr lang="en-CA" dirty="0"/>
          </a:p>
        </p:txBody>
      </p:sp>
    </p:spTree>
    <p:extLst>
      <p:ext uri="{BB962C8B-B14F-4D97-AF65-F5344CB8AC3E}">
        <p14:creationId xmlns:p14="http://schemas.microsoft.com/office/powerpoint/2010/main" val="54409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6" y="188606"/>
            <a:ext cx="9838778" cy="1477963"/>
          </a:xfrm>
        </p:spPr>
        <p:txBody>
          <a:bodyPr>
            <a:normAutofit/>
          </a:bodyPr>
          <a:lstStyle/>
          <a:p>
            <a:r>
              <a:rPr lang="en-US" sz="3200" b="1" dirty="0"/>
              <a:t>SEVEN YOUTH INQUEST</a:t>
            </a:r>
            <a:endParaRPr lang="en-US" sz="32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18</a:t>
            </a:fld>
            <a:endParaRPr lang="en-US" sz="2400" dirty="0"/>
          </a:p>
        </p:txBody>
      </p:sp>
      <p:sp>
        <p:nvSpPr>
          <p:cNvPr id="10" name="Content Placeholder 2"/>
          <p:cNvSpPr txBox="1">
            <a:spLocks/>
          </p:cNvSpPr>
          <p:nvPr/>
        </p:nvSpPr>
        <p:spPr>
          <a:xfrm>
            <a:off x="214161" y="1698630"/>
            <a:ext cx="11606361" cy="4443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endParaRPr lang="en-US" dirty="0"/>
          </a:p>
          <a:p>
            <a:pPr>
              <a:spcAft>
                <a:spcPts val="600"/>
              </a:spcAft>
              <a:buBlip>
                <a:blip r:embed="rId3"/>
              </a:buBlip>
            </a:pPr>
            <a:endParaRPr lang="en-CA" dirty="0">
              <a:latin typeface="Times New Roman" panose="02020603050405020304" pitchFamily="18" charset="0"/>
            </a:endParaRPr>
          </a:p>
          <a:p>
            <a:pPr>
              <a:spcAft>
                <a:spcPts val="600"/>
              </a:spcAft>
              <a:buBlip>
                <a:blip r:embed="rId3"/>
              </a:buBlip>
            </a:pPr>
            <a:endParaRPr lang="en-CA" dirty="0">
              <a:latin typeface="+mj-lt"/>
            </a:endParaRPr>
          </a:p>
        </p:txBody>
      </p:sp>
      <p:pic>
        <p:nvPicPr>
          <p:cNvPr id="7" name="Picture 6">
            <a:extLst>
              <a:ext uri="{FF2B5EF4-FFF2-40B4-BE49-F238E27FC236}">
                <a16:creationId xmlns:a16="http://schemas.microsoft.com/office/drawing/2014/main" id="{A3D4A691-4874-564D-ADDE-933EEF194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8" name="Rectangle 7">
            <a:extLst>
              <a:ext uri="{FF2B5EF4-FFF2-40B4-BE49-F238E27FC236}">
                <a16:creationId xmlns:a16="http://schemas.microsoft.com/office/drawing/2014/main" id="{6A3F5DDA-BE9B-4337-BF3B-1E8C6A30693C}"/>
              </a:ext>
            </a:extLst>
          </p:cNvPr>
          <p:cNvSpPr/>
          <p:nvPr/>
        </p:nvSpPr>
        <p:spPr>
          <a:xfrm>
            <a:off x="371479" y="1591013"/>
            <a:ext cx="10643362" cy="2431435"/>
          </a:xfrm>
          <a:prstGeom prst="rect">
            <a:avLst/>
          </a:prstGeom>
        </p:spPr>
        <p:txBody>
          <a:bodyPr wrap="square">
            <a:spAutoFit/>
          </a:bodyPr>
          <a:lstStyle/>
          <a:p>
            <a:pPr marL="457200" indent="-457200" algn="just">
              <a:lnSpc>
                <a:spcPct val="100000"/>
              </a:lnSpc>
              <a:spcAft>
                <a:spcPts val="600"/>
              </a:spcAft>
              <a:buBlip>
                <a:blip r:embed="rId5"/>
              </a:buBlip>
            </a:pPr>
            <a:r>
              <a:rPr lang="en-US" sz="2400" dirty="0"/>
              <a:t>In addition to the independent review, the inquest into the death of Reggie Bushie was expanded to look into six other deaths in similar circumstances.</a:t>
            </a:r>
          </a:p>
          <a:p>
            <a:pPr algn="just">
              <a:lnSpc>
                <a:spcPct val="100000"/>
              </a:lnSpc>
              <a:spcAft>
                <a:spcPts val="600"/>
              </a:spcAft>
            </a:pPr>
            <a:endParaRPr lang="en-US" sz="2400" dirty="0"/>
          </a:p>
          <a:p>
            <a:pPr marL="457200" indent="-457200" algn="just">
              <a:lnSpc>
                <a:spcPct val="100000"/>
              </a:lnSpc>
              <a:spcAft>
                <a:spcPts val="600"/>
              </a:spcAft>
              <a:buBlip>
                <a:blip r:embed="rId5"/>
              </a:buBlip>
            </a:pPr>
            <a:r>
              <a:rPr lang="en-US" sz="2400" dirty="0"/>
              <a:t>This was the largest, multi-death inquest in Canadian history.</a:t>
            </a:r>
          </a:p>
          <a:p>
            <a:pPr algn="just">
              <a:lnSpc>
                <a:spcPct val="100000"/>
              </a:lnSpc>
              <a:spcAft>
                <a:spcPts val="600"/>
              </a:spcAft>
            </a:pPr>
            <a:endParaRPr lang="en-US" dirty="0"/>
          </a:p>
          <a:p>
            <a:pPr marL="457200" indent="-457200" algn="just">
              <a:lnSpc>
                <a:spcPct val="100000"/>
              </a:lnSpc>
              <a:spcAft>
                <a:spcPts val="600"/>
              </a:spcAft>
              <a:buBlip>
                <a:blip r:embed="rId5"/>
              </a:buBlip>
            </a:pPr>
            <a:endParaRPr lang="en-US" dirty="0"/>
          </a:p>
        </p:txBody>
      </p:sp>
      <p:pic>
        <p:nvPicPr>
          <p:cNvPr id="9" name="Picture 4" descr="Image result for Seven Youth Inquest">
            <a:extLst>
              <a:ext uri="{FF2B5EF4-FFF2-40B4-BE49-F238E27FC236}">
                <a16:creationId xmlns:a16="http://schemas.microsoft.com/office/drawing/2014/main" id="{1AB8071D-A666-408F-B353-132ED0DFA6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387" y="3324727"/>
            <a:ext cx="7713179" cy="339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4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6" y="188606"/>
            <a:ext cx="9524646" cy="1477963"/>
          </a:xfrm>
        </p:spPr>
        <p:txBody>
          <a:bodyPr>
            <a:normAutofit/>
          </a:bodyPr>
          <a:lstStyle/>
          <a:p>
            <a:r>
              <a:rPr lang="en-US" sz="3600" b="1" dirty="0">
                <a:effectLst>
                  <a:outerShdw blurRad="38100" dist="38100" dir="2700000" algn="tl">
                    <a:srgbClr val="000000">
                      <a:alpha val="43137"/>
                    </a:srgbClr>
                  </a:outerShdw>
                </a:effectLst>
              </a:rPr>
              <a:t>IN THE MEANTIME… </a:t>
            </a:r>
            <a:r>
              <a:rPr lang="en-US" sz="3600" b="1" i="1" dirty="0">
                <a:effectLst>
                  <a:outerShdw blurRad="38100" dist="38100" dir="2700000" algn="tl">
                    <a:srgbClr val="000000">
                      <a:alpha val="43137"/>
                    </a:srgbClr>
                  </a:outerShdw>
                </a:effectLst>
              </a:rPr>
              <a:t>R v KOKOPENACE</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19</a:t>
            </a:fld>
            <a:endParaRPr lang="en-US" sz="2400" dirty="0"/>
          </a:p>
        </p:txBody>
      </p:sp>
      <p:sp>
        <p:nvSpPr>
          <p:cNvPr id="10" name="Content Placeholder 2"/>
          <p:cNvSpPr txBox="1">
            <a:spLocks/>
          </p:cNvSpPr>
          <p:nvPr/>
        </p:nvSpPr>
        <p:spPr>
          <a:xfrm>
            <a:off x="214161" y="1698630"/>
            <a:ext cx="11606361" cy="4443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endParaRPr lang="en-US" dirty="0"/>
          </a:p>
          <a:p>
            <a:pPr>
              <a:spcAft>
                <a:spcPts val="600"/>
              </a:spcAft>
              <a:buBlip>
                <a:blip r:embed="rId3"/>
              </a:buBlip>
            </a:pPr>
            <a:endParaRPr lang="en-CA" dirty="0">
              <a:latin typeface="Times New Roman" panose="02020603050405020304" pitchFamily="18" charset="0"/>
            </a:endParaRPr>
          </a:p>
          <a:p>
            <a:pPr>
              <a:spcAft>
                <a:spcPts val="600"/>
              </a:spcAft>
              <a:buBlip>
                <a:blip r:embed="rId3"/>
              </a:buBlip>
            </a:pPr>
            <a:endParaRPr lang="en-CA" dirty="0">
              <a:latin typeface="+mj-lt"/>
            </a:endParaRPr>
          </a:p>
        </p:txBody>
      </p:sp>
      <p:pic>
        <p:nvPicPr>
          <p:cNvPr id="7" name="Picture 6">
            <a:extLst>
              <a:ext uri="{FF2B5EF4-FFF2-40B4-BE49-F238E27FC236}">
                <a16:creationId xmlns:a16="http://schemas.microsoft.com/office/drawing/2014/main" id="{3CD7AE70-34CA-0442-A4CE-62EA30B50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8" name="Rectangle 7">
            <a:extLst>
              <a:ext uri="{FF2B5EF4-FFF2-40B4-BE49-F238E27FC236}">
                <a16:creationId xmlns:a16="http://schemas.microsoft.com/office/drawing/2014/main" id="{77B37938-FBF3-4619-9B75-0D24A5D34515}"/>
              </a:ext>
            </a:extLst>
          </p:cNvPr>
          <p:cNvSpPr/>
          <p:nvPr/>
        </p:nvSpPr>
        <p:spPr>
          <a:xfrm>
            <a:off x="672353" y="1496569"/>
            <a:ext cx="9680187" cy="4385816"/>
          </a:xfrm>
          <a:prstGeom prst="rect">
            <a:avLst/>
          </a:prstGeom>
        </p:spPr>
        <p:txBody>
          <a:bodyPr wrap="square">
            <a:spAutoFit/>
          </a:bodyPr>
          <a:lstStyle/>
          <a:p>
            <a:pPr marL="457200" indent="-457200" algn="just">
              <a:spcAft>
                <a:spcPts val="600"/>
              </a:spcAft>
              <a:buBlip>
                <a:blip r:embed="rId5"/>
              </a:buBlip>
            </a:pPr>
            <a:r>
              <a:rPr lang="en-CA" sz="2400" dirty="0"/>
              <a:t>The Court determined that the state met its representativeness obligation with regard to jury selection and that a fair opportunity was provided for a broad cross-section of society to participate in the jury process. </a:t>
            </a:r>
          </a:p>
          <a:p>
            <a:pPr algn="just">
              <a:spcAft>
                <a:spcPts val="600"/>
              </a:spcAft>
            </a:pPr>
            <a:endParaRPr lang="en-CA" sz="1500" dirty="0"/>
          </a:p>
          <a:p>
            <a:pPr marL="457200" indent="-457200" algn="just">
              <a:spcAft>
                <a:spcPts val="600"/>
              </a:spcAft>
              <a:buBlip>
                <a:blip r:embed="rId5"/>
              </a:buBlip>
            </a:pPr>
            <a:r>
              <a:rPr lang="en-CA" sz="2400" dirty="0"/>
              <a:t>In dissent, Chief Justice </a:t>
            </a:r>
            <a:r>
              <a:rPr lang="en-CA" sz="2400" dirty="0" err="1"/>
              <a:t>McLachlin</a:t>
            </a:r>
            <a:r>
              <a:rPr lang="en-CA" sz="2400" dirty="0"/>
              <a:t> and Justice Cromwell stated that the jury roll was not representative due to its composition being a “substantial departure from what random selection among all potentially eligible jurors in the district would produce, in view of the under-representation of Aboriginal on-reserve residents on the jury roll.”</a:t>
            </a:r>
          </a:p>
          <a:p>
            <a:pPr algn="r"/>
            <a:r>
              <a:rPr lang="en-CA" sz="2400" i="1" dirty="0"/>
              <a:t>R v </a:t>
            </a:r>
            <a:r>
              <a:rPr lang="en-CA" sz="2400" i="1" dirty="0" err="1"/>
              <a:t>Kokopenace</a:t>
            </a:r>
            <a:r>
              <a:rPr lang="en-CA" sz="2400" i="1" dirty="0"/>
              <a:t> </a:t>
            </a:r>
            <a:r>
              <a:rPr lang="en-CA" sz="2400" dirty="0"/>
              <a:t>(2015 SCC 28)</a:t>
            </a:r>
          </a:p>
        </p:txBody>
      </p:sp>
    </p:spTree>
    <p:extLst>
      <p:ext uri="{BB962C8B-B14F-4D97-AF65-F5344CB8AC3E}">
        <p14:creationId xmlns:p14="http://schemas.microsoft.com/office/powerpoint/2010/main" val="67030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6865"/>
            <a:ext cx="6916387" cy="1325563"/>
          </a:xfrm>
        </p:spPr>
        <p:txBody>
          <a:bodyPr>
            <a:normAutofit/>
          </a:bodyPr>
          <a:lstStyle/>
          <a:p>
            <a:r>
              <a:rPr lang="en-US" sz="3200" b="1" dirty="0"/>
              <a:t>THE JURY JOURNEY</a:t>
            </a:r>
            <a:endParaRPr lang="en-CA" sz="3200" b="1" dirty="0"/>
          </a:p>
        </p:txBody>
      </p:sp>
      <p:sp>
        <p:nvSpPr>
          <p:cNvPr id="6" name="Content Placeholder 2"/>
          <p:cNvSpPr txBox="1">
            <a:spLocks/>
          </p:cNvSpPr>
          <p:nvPr/>
        </p:nvSpPr>
        <p:spPr>
          <a:xfrm>
            <a:off x="1084081" y="2017335"/>
            <a:ext cx="9078013" cy="40440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endParaRPr lang="en-US" dirty="0"/>
          </a:p>
          <a:p>
            <a:pPr marL="457200" lvl="1" indent="0">
              <a:spcAft>
                <a:spcPts val="600"/>
              </a:spcAft>
              <a:buNone/>
            </a:pPr>
            <a:endParaRPr lang="en-US" dirty="0"/>
          </a:p>
          <a:p>
            <a:pPr marL="0" indent="0">
              <a:spcAft>
                <a:spcPts val="600"/>
              </a:spcAft>
              <a:buNone/>
            </a:pPr>
            <a:endParaRPr lang="en-CA" dirty="0">
              <a:latin typeface="+mj-lt"/>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2</a:t>
            </a:fld>
            <a:endParaRPr lang="en-US" sz="2400" dirty="0"/>
          </a:p>
        </p:txBody>
      </p:sp>
      <p:sp>
        <p:nvSpPr>
          <p:cNvPr id="5" name="Content Placeholder 2"/>
          <p:cNvSpPr txBox="1">
            <a:spLocks/>
          </p:cNvSpPr>
          <p:nvPr/>
        </p:nvSpPr>
        <p:spPr>
          <a:xfrm>
            <a:off x="714895" y="1602429"/>
            <a:ext cx="11355185" cy="47539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Aft>
                <a:spcPts val="600"/>
              </a:spcAft>
              <a:buBlip>
                <a:blip r:embed="rId4"/>
              </a:buBlip>
            </a:pPr>
            <a:r>
              <a:rPr lang="en-CA" dirty="0"/>
              <a:t>Jamie Goodwin and Ricardo Wesley: The </a:t>
            </a:r>
            <a:r>
              <a:rPr lang="en-CA" dirty="0" err="1"/>
              <a:t>Kashechewan</a:t>
            </a:r>
            <a:r>
              <a:rPr lang="en-CA" dirty="0"/>
              <a:t> Inquest </a:t>
            </a:r>
          </a:p>
          <a:p>
            <a:pPr marL="457200" indent="-457200" algn="just">
              <a:lnSpc>
                <a:spcPct val="100000"/>
              </a:lnSpc>
              <a:spcAft>
                <a:spcPts val="600"/>
              </a:spcAft>
              <a:buBlip>
                <a:blip r:embed="rId4"/>
              </a:buBlip>
            </a:pPr>
            <a:r>
              <a:rPr lang="en-CA" dirty="0"/>
              <a:t>The Peacock Affidavit</a:t>
            </a:r>
          </a:p>
          <a:p>
            <a:pPr marL="457200" indent="-457200" algn="just">
              <a:lnSpc>
                <a:spcPct val="100000"/>
              </a:lnSpc>
              <a:spcAft>
                <a:spcPts val="600"/>
              </a:spcAft>
              <a:buBlip>
                <a:blip r:embed="rId4"/>
              </a:buBlip>
            </a:pPr>
            <a:r>
              <a:rPr lang="en-CA" dirty="0" err="1"/>
              <a:t>Jacy</a:t>
            </a:r>
            <a:r>
              <a:rPr lang="en-CA" dirty="0"/>
              <a:t> Pierre</a:t>
            </a:r>
          </a:p>
          <a:p>
            <a:pPr marL="457200" indent="-457200" algn="just">
              <a:lnSpc>
                <a:spcPct val="100000"/>
              </a:lnSpc>
              <a:spcAft>
                <a:spcPts val="600"/>
              </a:spcAft>
              <a:buBlip>
                <a:blip r:embed="rId4"/>
              </a:buBlip>
            </a:pPr>
            <a:r>
              <a:rPr lang="en-CA" i="1" dirty="0"/>
              <a:t>NAN v Eden</a:t>
            </a:r>
          </a:p>
          <a:p>
            <a:pPr marL="457200" indent="-457200" algn="just">
              <a:lnSpc>
                <a:spcPct val="100000"/>
              </a:lnSpc>
              <a:spcAft>
                <a:spcPts val="600"/>
              </a:spcAft>
              <a:buBlip>
                <a:blip r:embed="rId4"/>
              </a:buBlip>
            </a:pPr>
            <a:r>
              <a:rPr lang="en-CA" i="1" dirty="0"/>
              <a:t>R v Wareham</a:t>
            </a:r>
          </a:p>
          <a:p>
            <a:pPr marL="457200" indent="-457200" algn="just">
              <a:lnSpc>
                <a:spcPct val="100000"/>
              </a:lnSpc>
              <a:spcAft>
                <a:spcPts val="600"/>
              </a:spcAft>
              <a:buBlip>
                <a:blip r:embed="rId4"/>
              </a:buBlip>
            </a:pPr>
            <a:r>
              <a:rPr lang="en-CA" dirty="0" err="1"/>
              <a:t>Iacobucci</a:t>
            </a:r>
            <a:r>
              <a:rPr lang="en-CA" dirty="0"/>
              <a:t> Review</a:t>
            </a:r>
          </a:p>
          <a:p>
            <a:pPr marL="457200" indent="-457200" algn="just">
              <a:lnSpc>
                <a:spcPct val="100000"/>
              </a:lnSpc>
              <a:spcAft>
                <a:spcPts val="600"/>
              </a:spcAft>
              <a:buBlip>
                <a:blip r:embed="rId4"/>
              </a:buBlip>
            </a:pPr>
            <a:r>
              <a:rPr lang="en-CA" dirty="0"/>
              <a:t>Project Invite</a:t>
            </a:r>
          </a:p>
          <a:p>
            <a:pPr marL="457200" indent="-457200" algn="just">
              <a:lnSpc>
                <a:spcPct val="100000"/>
              </a:lnSpc>
              <a:spcAft>
                <a:spcPts val="600"/>
              </a:spcAft>
              <a:buBlip>
                <a:blip r:embed="rId4"/>
              </a:buBlip>
            </a:pPr>
            <a:r>
              <a:rPr lang="en-CA" i="1" dirty="0"/>
              <a:t>R v </a:t>
            </a:r>
            <a:r>
              <a:rPr lang="en-CA" i="1" dirty="0" err="1"/>
              <a:t>Kokopenace</a:t>
            </a:r>
            <a:endParaRPr lang="en-CA" i="1" dirty="0"/>
          </a:p>
          <a:p>
            <a:pPr marL="457200" indent="-457200" algn="just">
              <a:lnSpc>
                <a:spcPct val="100000"/>
              </a:lnSpc>
              <a:spcAft>
                <a:spcPts val="600"/>
              </a:spcAft>
              <a:buBlip>
                <a:blip r:embed="rId4"/>
              </a:buBlip>
            </a:pPr>
            <a:r>
              <a:rPr lang="en-CA" dirty="0"/>
              <a:t>Colton </a:t>
            </a:r>
            <a:r>
              <a:rPr lang="en-CA" dirty="0" err="1"/>
              <a:t>Boushie</a:t>
            </a:r>
            <a:endParaRPr lang="en-CA" dirty="0"/>
          </a:p>
        </p:txBody>
      </p:sp>
      <p:pic>
        <p:nvPicPr>
          <p:cNvPr id="7" name="Picture 6">
            <a:extLst>
              <a:ext uri="{FF2B5EF4-FFF2-40B4-BE49-F238E27FC236}">
                <a16:creationId xmlns:a16="http://schemas.microsoft.com/office/drawing/2014/main" id="{120CF9E6-0A98-1240-97C9-3D7E3320E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Tree>
    <p:extLst>
      <p:ext uri="{BB962C8B-B14F-4D97-AF65-F5344CB8AC3E}">
        <p14:creationId xmlns:p14="http://schemas.microsoft.com/office/powerpoint/2010/main" val="266791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18" y="365814"/>
            <a:ext cx="5489453" cy="1325563"/>
          </a:xfrm>
        </p:spPr>
        <p:txBody>
          <a:bodyPr>
            <a:normAutofit/>
          </a:bodyPr>
          <a:lstStyle/>
          <a:p>
            <a:r>
              <a:rPr lang="en-US" sz="3600" b="1" dirty="0"/>
              <a:t>PROJECT INVITE</a:t>
            </a:r>
            <a:br>
              <a:rPr lang="en-US" sz="3600" dirty="0"/>
            </a:br>
            <a:endParaRPr lang="en-US" sz="36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20</a:t>
            </a:fld>
            <a:endParaRPr lang="en-US" sz="2400" dirty="0"/>
          </a:p>
        </p:txBody>
      </p:sp>
      <p:pic>
        <p:nvPicPr>
          <p:cNvPr id="6" name="Picture 5">
            <a:extLst>
              <a:ext uri="{FF2B5EF4-FFF2-40B4-BE49-F238E27FC236}">
                <a16:creationId xmlns:a16="http://schemas.microsoft.com/office/drawing/2014/main" id="{47BEEEC0-1CBD-CC4A-8ADE-CE26C3C43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Content Placeholder 2">
            <a:extLst>
              <a:ext uri="{FF2B5EF4-FFF2-40B4-BE49-F238E27FC236}">
                <a16:creationId xmlns:a16="http://schemas.microsoft.com/office/drawing/2014/main" id="{251207C1-A6A3-4787-8C7E-2EACB557E1AD}"/>
              </a:ext>
            </a:extLst>
          </p:cNvPr>
          <p:cNvSpPr txBox="1">
            <a:spLocks/>
          </p:cNvSpPr>
          <p:nvPr/>
        </p:nvSpPr>
        <p:spPr>
          <a:xfrm>
            <a:off x="975754" y="1873940"/>
            <a:ext cx="9841998" cy="46649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Aft>
                <a:spcPts val="600"/>
              </a:spcAft>
              <a:buBlip>
                <a:blip r:embed="rId4"/>
              </a:buBlip>
            </a:pPr>
            <a:r>
              <a:rPr lang="en-US" dirty="0"/>
              <a:t>The Seven Youth inquest was delayed while measures were being taken to address the issues with the jury roll – DESPITE the SCC ruling in </a:t>
            </a:r>
            <a:r>
              <a:rPr lang="en-US" i="1" dirty="0" err="1"/>
              <a:t>Kokopenace</a:t>
            </a:r>
            <a:r>
              <a:rPr lang="en-US" dirty="0"/>
              <a:t>;</a:t>
            </a:r>
          </a:p>
          <a:p>
            <a:pPr marL="457200" indent="-457200" algn="just">
              <a:lnSpc>
                <a:spcPct val="100000"/>
              </a:lnSpc>
              <a:spcAft>
                <a:spcPts val="600"/>
              </a:spcAft>
              <a:buBlip>
                <a:blip r:embed="rId4"/>
              </a:buBlip>
            </a:pPr>
            <a:r>
              <a:rPr lang="en-US" dirty="0"/>
              <a:t>Known as Project Invite, Ontario took up Recommendation #12 from the </a:t>
            </a:r>
            <a:r>
              <a:rPr lang="en-US" dirty="0" err="1"/>
              <a:t>Iacobucci</a:t>
            </a:r>
            <a:r>
              <a:rPr lang="en-US" dirty="0"/>
              <a:t> Report, travelling to 22 First Nations Communities. </a:t>
            </a:r>
          </a:p>
          <a:p>
            <a:pPr marL="457200" indent="-457200" algn="just">
              <a:lnSpc>
                <a:spcPct val="100000"/>
              </a:lnSpc>
              <a:spcAft>
                <a:spcPts val="600"/>
              </a:spcAft>
              <a:buBlip>
                <a:blip r:embed="rId4"/>
              </a:buBlip>
            </a:pPr>
            <a:r>
              <a:rPr lang="en-US" dirty="0"/>
              <a:t>Project Invite would see </a:t>
            </a:r>
            <a:r>
              <a:rPr lang="en-US" sz="5200" dirty="0"/>
              <a:t>473</a:t>
            </a:r>
            <a:r>
              <a:rPr lang="en-US" dirty="0"/>
              <a:t> Indigenous persons volunteer to be jurors for Coroners’ Inquests.</a:t>
            </a:r>
          </a:p>
          <a:p>
            <a:pPr marL="457200" indent="-457200" algn="just">
              <a:lnSpc>
                <a:spcPct val="100000"/>
              </a:lnSpc>
              <a:spcAft>
                <a:spcPts val="600"/>
              </a:spcAft>
              <a:buBlip>
                <a:blip r:embed="rId4"/>
              </a:buBlip>
            </a:pPr>
            <a:endParaRPr lang="en-US" dirty="0"/>
          </a:p>
          <a:p>
            <a:pPr marL="0" indent="0" algn="just">
              <a:lnSpc>
                <a:spcPct val="100000"/>
              </a:lnSpc>
              <a:spcAft>
                <a:spcPts val="600"/>
              </a:spcAft>
              <a:buNone/>
            </a:pPr>
            <a:r>
              <a:rPr lang="en-US" dirty="0">
                <a:solidFill>
                  <a:schemeClr val="bg2">
                    <a:lumMod val="50000"/>
                  </a:schemeClr>
                </a:solidFill>
              </a:rPr>
              <a:t> </a:t>
            </a:r>
            <a:endParaRPr lang="en-CA" dirty="0">
              <a:solidFill>
                <a:schemeClr val="bg2">
                  <a:lumMod val="50000"/>
                </a:schemeClr>
              </a:solidFill>
            </a:endParaRPr>
          </a:p>
        </p:txBody>
      </p:sp>
    </p:spTree>
    <p:extLst>
      <p:ext uri="{BB962C8B-B14F-4D97-AF65-F5344CB8AC3E}">
        <p14:creationId xmlns:p14="http://schemas.microsoft.com/office/powerpoint/2010/main" val="48227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6"/>
            <a:ext cx="9983921" cy="1325563"/>
          </a:xfrm>
        </p:spPr>
        <p:txBody>
          <a:bodyPr>
            <a:normAutofit/>
          </a:bodyPr>
          <a:lstStyle/>
          <a:p>
            <a:r>
              <a:rPr lang="en-US" sz="3600" b="1" dirty="0"/>
              <a:t>PROJECT INVITE (Continued)</a:t>
            </a:r>
            <a:endParaRPr lang="en-US" sz="36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21</a:t>
            </a:fld>
            <a:endParaRPr lang="en-US" sz="2400" dirty="0"/>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Content Placeholder 2">
            <a:extLst>
              <a:ext uri="{FF2B5EF4-FFF2-40B4-BE49-F238E27FC236}">
                <a16:creationId xmlns:a16="http://schemas.microsoft.com/office/drawing/2014/main" id="{C1FFFBF2-CB6A-4226-831A-790FEFC5531E}"/>
              </a:ext>
            </a:extLst>
          </p:cNvPr>
          <p:cNvSpPr txBox="1">
            <a:spLocks/>
          </p:cNvSpPr>
          <p:nvPr/>
        </p:nvSpPr>
        <p:spPr>
          <a:xfrm>
            <a:off x="728694" y="1417063"/>
            <a:ext cx="10181043" cy="512703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Aft>
                <a:spcPts val="600"/>
              </a:spcAft>
              <a:buBlip>
                <a:blip r:embed="rId4"/>
              </a:buBlip>
            </a:pPr>
            <a:r>
              <a:rPr lang="en-CA" dirty="0"/>
              <a:t>Ontario Regulation 266/14 (under the </a:t>
            </a:r>
            <a:r>
              <a:rPr lang="en-CA" i="1" dirty="0"/>
              <a:t>Coroners Act</a:t>
            </a:r>
            <a:r>
              <a:rPr lang="en-CA" dirty="0"/>
              <a:t>) was drafted with the following purpose: “to provide for a </a:t>
            </a:r>
            <a:r>
              <a:rPr lang="en-CA" b="1" dirty="0"/>
              <a:t>pilot project </a:t>
            </a:r>
            <a:r>
              <a:rPr lang="en-CA" dirty="0"/>
              <a:t>in the territorial districts of Kenora and Thunder Bay </a:t>
            </a:r>
            <a:r>
              <a:rPr lang="en-CA" b="1" dirty="0"/>
              <a:t>to address the underrepresentation, on juries at coroners’ inquests of persons who reside on reserves</a:t>
            </a:r>
            <a:r>
              <a:rPr lang="en-CA" dirty="0"/>
              <a:t>.” The current version applies to inquests for which the jury is selected </a:t>
            </a:r>
            <a:r>
              <a:rPr lang="en-CA" b="1" dirty="0"/>
              <a:t>before December 31, 2018</a:t>
            </a:r>
            <a:r>
              <a:rPr lang="en-CA" dirty="0"/>
              <a:t>:</a:t>
            </a:r>
          </a:p>
          <a:p>
            <a:pPr marL="914400" lvl="2" indent="0" algn="ctr">
              <a:buNone/>
            </a:pPr>
            <a:r>
              <a:rPr lang="en-US" b="1" i="1" dirty="0"/>
              <a:t>Coroners Act</a:t>
            </a:r>
          </a:p>
          <a:p>
            <a:pPr marL="914400" lvl="2" indent="0" algn="ctr">
              <a:buNone/>
            </a:pPr>
            <a:r>
              <a:rPr lang="en-US" b="1" cap="all" dirty="0"/>
              <a:t>ONTARIO REGULATION 266/14</a:t>
            </a:r>
          </a:p>
          <a:p>
            <a:pPr marL="914400" lvl="2" indent="0" algn="ctr">
              <a:buNone/>
            </a:pPr>
            <a:r>
              <a:rPr lang="en-US" b="1" cap="all" dirty="0"/>
              <a:t>ON-RESERVE REPRESENTATION, JURIES AT CORONERS' INQUESTS, TERRITORIAL DISTRICTS OF KENORA AND THUNDER BAY</a:t>
            </a:r>
          </a:p>
          <a:p>
            <a:pPr marL="914400" lvl="2" indent="0">
              <a:buNone/>
            </a:pPr>
            <a:endParaRPr lang="en-US" b="1" dirty="0"/>
          </a:p>
          <a:p>
            <a:pPr marL="914400" lvl="2" indent="0">
              <a:buNone/>
            </a:pPr>
            <a:r>
              <a:rPr lang="en-US" b="1" dirty="0"/>
              <a:t>Purpose</a:t>
            </a:r>
          </a:p>
          <a:p>
            <a:pPr marL="914400" lvl="2" indent="0">
              <a:buNone/>
            </a:pPr>
            <a:r>
              <a:rPr lang="en-US" b="1" dirty="0"/>
              <a:t>1. </a:t>
            </a:r>
            <a:r>
              <a:rPr lang="en-US" dirty="0"/>
              <a:t>The purpose of this Regulation is to provide for a pilot project in the territorial districts of Kenora and Thunder Bay to address the underrepresentation, on juries at coroners’ inquests, of persons who reside on reserves.</a:t>
            </a:r>
          </a:p>
          <a:p>
            <a:pPr marL="914400" lvl="2" indent="0">
              <a:buNone/>
            </a:pPr>
            <a:r>
              <a:rPr lang="en-US" b="1" dirty="0"/>
              <a:t>Application</a:t>
            </a:r>
          </a:p>
          <a:p>
            <a:pPr marL="914400" lvl="2" indent="0">
              <a:buNone/>
            </a:pPr>
            <a:r>
              <a:rPr lang="en-US" b="1" dirty="0"/>
              <a:t>2. </a:t>
            </a:r>
            <a:r>
              <a:rPr lang="en-US" dirty="0"/>
              <a:t>This Regulation applies when,</a:t>
            </a:r>
          </a:p>
          <a:p>
            <a:pPr marL="914400" lvl="2" indent="0">
              <a:buNone/>
            </a:pPr>
            <a:r>
              <a:rPr lang="en-US" dirty="0"/>
              <a:t>(a) an inquest is to be held in one of the territorial districts mentioned in </a:t>
            </a:r>
            <a:r>
              <a:rPr lang="en-US" dirty="0">
                <a:hlinkClick r:id="rId5"/>
              </a:rPr>
              <a:t>section 1</a:t>
            </a:r>
            <a:r>
              <a:rPr lang="en-US" dirty="0"/>
              <a:t>;</a:t>
            </a:r>
          </a:p>
          <a:p>
            <a:pPr marL="914400" lvl="2" indent="0">
              <a:buNone/>
            </a:pPr>
            <a:r>
              <a:rPr lang="en-US" dirty="0"/>
              <a:t>(b) the Chief Coroner is of the opinion that following the procedure set out in </a:t>
            </a:r>
            <a:r>
              <a:rPr lang="en-US" dirty="0">
                <a:hlinkClick r:id="rId6"/>
              </a:rPr>
              <a:t>sections 4</a:t>
            </a:r>
            <a:r>
              <a:rPr lang="en-US" dirty="0"/>
              <a:t> and</a:t>
            </a:r>
            <a:r>
              <a:rPr lang="en-US" dirty="0">
                <a:hlinkClick r:id="rId7"/>
              </a:rPr>
              <a:t> 5</a:t>
            </a:r>
            <a:r>
              <a:rPr lang="en-US" b="1" dirty="0"/>
              <a:t> </a:t>
            </a:r>
            <a:r>
              <a:rPr lang="en-US" dirty="0"/>
              <a:t>is desirable for the purpose of ensuring that the list from which jurors are selected for the inquest includes an appropriate number of persons who reside on reserves; and</a:t>
            </a:r>
          </a:p>
          <a:p>
            <a:pPr marL="914400" lvl="2" indent="0">
              <a:buNone/>
            </a:pPr>
            <a:r>
              <a:rPr lang="en-US" dirty="0"/>
              <a:t>(c) the jury for the inquest is selected before December 31, 2018. O. Reg. 266/14, s. 2; O. Reg. 491/16, s. 1.</a:t>
            </a:r>
          </a:p>
          <a:p>
            <a:pPr marL="457200" indent="-457200" algn="just">
              <a:lnSpc>
                <a:spcPct val="100000"/>
              </a:lnSpc>
              <a:spcAft>
                <a:spcPts val="600"/>
              </a:spcAft>
              <a:buBlip>
                <a:blip r:embed="rId4"/>
              </a:buBlip>
            </a:pPr>
            <a:endParaRPr lang="en-CA" dirty="0"/>
          </a:p>
        </p:txBody>
      </p:sp>
    </p:spTree>
    <p:extLst>
      <p:ext uri="{BB962C8B-B14F-4D97-AF65-F5344CB8AC3E}">
        <p14:creationId xmlns:p14="http://schemas.microsoft.com/office/powerpoint/2010/main" val="2798553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6"/>
            <a:ext cx="9983921" cy="1325563"/>
          </a:xfrm>
        </p:spPr>
        <p:txBody>
          <a:bodyPr>
            <a:normAutofit/>
          </a:bodyPr>
          <a:lstStyle/>
          <a:p>
            <a:r>
              <a:rPr lang="en-US" sz="3600" b="1" dirty="0"/>
              <a:t>PROJECT INVITE (Continued)</a:t>
            </a:r>
            <a:endParaRPr lang="en-US" sz="3600"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22</a:t>
            </a:fld>
            <a:endParaRPr lang="en-US" sz="2400" dirty="0"/>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Content Placeholder 2">
            <a:extLst>
              <a:ext uri="{FF2B5EF4-FFF2-40B4-BE49-F238E27FC236}">
                <a16:creationId xmlns:a16="http://schemas.microsoft.com/office/drawing/2014/main" id="{C1FFFBF2-CB6A-4226-831A-790FEFC5531E}"/>
              </a:ext>
            </a:extLst>
          </p:cNvPr>
          <p:cNvSpPr txBox="1">
            <a:spLocks/>
          </p:cNvSpPr>
          <p:nvPr/>
        </p:nvSpPr>
        <p:spPr>
          <a:xfrm>
            <a:off x="728694" y="1417063"/>
            <a:ext cx="10181043" cy="51270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Aft>
                <a:spcPts val="600"/>
              </a:spcAft>
              <a:buBlip>
                <a:blip r:embed="rId4"/>
              </a:buBlip>
            </a:pPr>
            <a:r>
              <a:rPr lang="en-CA" dirty="0"/>
              <a:t>Project Invite was </a:t>
            </a:r>
            <a:r>
              <a:rPr lang="en-CA" b="1" dirty="0"/>
              <a:t>limited to the territorial districts of Thunder Bay and Kenora</a:t>
            </a:r>
            <a:r>
              <a:rPr lang="en-CA" dirty="0"/>
              <a:t>. Within these two areas, </a:t>
            </a:r>
            <a:r>
              <a:rPr lang="en-CA" b="1" dirty="0"/>
              <a:t>twenty-two First Nation communities were visited by a team tasked with the creation of the Volunteer List</a:t>
            </a:r>
            <a:r>
              <a:rPr lang="en-CA" dirty="0"/>
              <a:t>. Within the traditional territory of </a:t>
            </a:r>
            <a:r>
              <a:rPr lang="en-CA" dirty="0" err="1"/>
              <a:t>Nishnawbe</a:t>
            </a:r>
            <a:r>
              <a:rPr lang="en-CA" dirty="0"/>
              <a:t> </a:t>
            </a:r>
            <a:r>
              <a:rPr lang="en-CA" dirty="0" err="1"/>
              <a:t>Aski</a:t>
            </a:r>
            <a:r>
              <a:rPr lang="en-CA" dirty="0"/>
              <a:t> Nation (NAN), the team visited twelve communities: Sandy Lake, Bearskin Lake, </a:t>
            </a:r>
            <a:r>
              <a:rPr lang="en-CA" dirty="0" err="1"/>
              <a:t>Kasabonika</a:t>
            </a:r>
            <a:r>
              <a:rPr lang="en-CA" dirty="0"/>
              <a:t> Lake, </a:t>
            </a:r>
            <a:r>
              <a:rPr lang="en-CA" dirty="0" err="1"/>
              <a:t>Keewaywin</a:t>
            </a:r>
            <a:r>
              <a:rPr lang="en-CA" dirty="0"/>
              <a:t>, Muskrat Dam, </a:t>
            </a:r>
            <a:r>
              <a:rPr lang="en-CA" dirty="0" err="1"/>
              <a:t>Sachigo</a:t>
            </a:r>
            <a:r>
              <a:rPr lang="en-CA" dirty="0"/>
              <a:t>, </a:t>
            </a:r>
            <a:r>
              <a:rPr lang="en-CA" dirty="0" err="1"/>
              <a:t>Webequie</a:t>
            </a:r>
            <a:r>
              <a:rPr lang="en-CA" dirty="0"/>
              <a:t>, Cat Lake, </a:t>
            </a:r>
            <a:r>
              <a:rPr lang="en-CA" dirty="0" err="1"/>
              <a:t>Eabametoong</a:t>
            </a:r>
            <a:r>
              <a:rPr lang="en-CA" dirty="0"/>
              <a:t>, </a:t>
            </a:r>
            <a:r>
              <a:rPr lang="en-CA" dirty="0" err="1"/>
              <a:t>Mishkeegogamang</a:t>
            </a:r>
            <a:r>
              <a:rPr lang="en-CA" dirty="0"/>
              <a:t>, </a:t>
            </a:r>
            <a:r>
              <a:rPr lang="en-CA" dirty="0" err="1"/>
              <a:t>Kashechewan</a:t>
            </a:r>
            <a:r>
              <a:rPr lang="en-CA" dirty="0"/>
              <a:t> and </a:t>
            </a:r>
            <a:r>
              <a:rPr lang="en-CA" dirty="0" err="1"/>
              <a:t>Pikangikum</a:t>
            </a:r>
            <a:r>
              <a:rPr lang="en-CA" dirty="0"/>
              <a:t>. Within Treaty #3 territory, the team visited Couchiching, Grassy Narrows, </a:t>
            </a:r>
            <a:r>
              <a:rPr lang="en-CA" dirty="0" err="1"/>
              <a:t>Wauzhushk</a:t>
            </a:r>
            <a:r>
              <a:rPr lang="en-CA" dirty="0"/>
              <a:t> </a:t>
            </a:r>
            <a:r>
              <a:rPr lang="en-CA" dirty="0" err="1"/>
              <a:t>Onigum</a:t>
            </a:r>
            <a:r>
              <a:rPr lang="en-CA" dirty="0"/>
              <a:t>, Lac </a:t>
            </a:r>
            <a:r>
              <a:rPr lang="en-CA" dirty="0" err="1"/>
              <a:t>Seul</a:t>
            </a:r>
            <a:r>
              <a:rPr lang="en-CA" dirty="0"/>
              <a:t>, and </a:t>
            </a:r>
            <a:r>
              <a:rPr lang="en-CA" dirty="0" err="1"/>
              <a:t>Naotkamegwanning</a:t>
            </a:r>
            <a:r>
              <a:rPr lang="en-CA" dirty="0"/>
              <a:t>. The team also visited the Independent and </a:t>
            </a:r>
            <a:r>
              <a:rPr lang="en-CA" dirty="0" err="1"/>
              <a:t>Anishinaabek</a:t>
            </a:r>
            <a:r>
              <a:rPr lang="en-CA" dirty="0"/>
              <a:t> Nation communities of Fort William, Red Rock, Pic River, Pic </a:t>
            </a:r>
            <a:r>
              <a:rPr lang="en-CA" dirty="0" err="1"/>
              <a:t>Mobert</a:t>
            </a:r>
            <a:r>
              <a:rPr lang="en-CA" dirty="0"/>
              <a:t> and Long Lake. </a:t>
            </a:r>
            <a:endParaRPr lang="en-CA" dirty="0">
              <a:latin typeface="Calibri Light" panose="020F0302020204030204" pitchFamily="34" charset="0"/>
            </a:endParaRPr>
          </a:p>
        </p:txBody>
      </p:sp>
    </p:spTree>
    <p:extLst>
      <p:ext uri="{BB962C8B-B14F-4D97-AF65-F5344CB8AC3E}">
        <p14:creationId xmlns:p14="http://schemas.microsoft.com/office/powerpoint/2010/main" val="293602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6"/>
            <a:ext cx="9983921" cy="1325563"/>
          </a:xfrm>
        </p:spPr>
        <p:txBody>
          <a:bodyPr>
            <a:normAutofit/>
          </a:bodyPr>
          <a:lstStyle/>
          <a:p>
            <a:r>
              <a:rPr lang="en-US" sz="3600" b="1" dirty="0"/>
              <a:t>SEVEN YOUTH INQUEST: REPRESENTATIVE JURIES</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23</a:t>
            </a:fld>
            <a:endParaRPr lang="en-US" sz="2400" dirty="0"/>
          </a:p>
        </p:txBody>
      </p:sp>
      <p:sp>
        <p:nvSpPr>
          <p:cNvPr id="10" name="Content Placeholder 2"/>
          <p:cNvSpPr txBox="1">
            <a:spLocks/>
          </p:cNvSpPr>
          <p:nvPr/>
        </p:nvSpPr>
        <p:spPr>
          <a:xfrm>
            <a:off x="263165" y="1514170"/>
            <a:ext cx="11658759" cy="4979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r>
              <a:rPr lang="en-US" sz="3200" dirty="0"/>
              <a:t>The first beneficiary of the work of Project Invite was the Seven Youth Inquest.</a:t>
            </a:r>
          </a:p>
          <a:p>
            <a:pPr>
              <a:spcAft>
                <a:spcPts val="600"/>
              </a:spcAft>
              <a:buBlip>
                <a:blip r:embed="rId3"/>
              </a:buBlip>
            </a:pPr>
            <a:r>
              <a:rPr lang="en-US" sz="3200" dirty="0"/>
              <a:t> Of the five person panel, one was a volunteer juror from </a:t>
            </a:r>
            <a:r>
              <a:rPr lang="en-US" sz="3200" dirty="0" err="1"/>
              <a:t>Sachigo</a:t>
            </a:r>
            <a:r>
              <a:rPr lang="en-US" sz="3200" dirty="0"/>
              <a:t> First Nation.</a:t>
            </a:r>
          </a:p>
          <a:p>
            <a:pPr>
              <a:spcAft>
                <a:spcPts val="600"/>
              </a:spcAft>
              <a:buBlip>
                <a:blip r:embed="rId3"/>
              </a:buBlip>
            </a:pPr>
            <a:r>
              <a:rPr lang="en-US" sz="3200" dirty="0"/>
              <a:t>The Seven Youth Inquest resulted in over 100 recommendations to improve education and safety for First Nations children.</a:t>
            </a:r>
            <a:endParaRPr lang="en-CA" dirty="0">
              <a:latin typeface="Times New Roman" panose="02020603050405020304" pitchFamily="18" charset="0"/>
            </a:endParaRPr>
          </a:p>
          <a:p>
            <a:pPr>
              <a:spcAft>
                <a:spcPts val="600"/>
              </a:spcAft>
              <a:buBlip>
                <a:blip r:embed="rId3"/>
              </a:buBlip>
            </a:pPr>
            <a:endParaRPr lang="en-CA" dirty="0">
              <a:latin typeface="+mj-lt"/>
            </a:endParaRPr>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Tree>
    <p:extLst>
      <p:ext uri="{BB962C8B-B14F-4D97-AF65-F5344CB8AC3E}">
        <p14:creationId xmlns:p14="http://schemas.microsoft.com/office/powerpoint/2010/main" val="1782109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7"/>
            <a:ext cx="9983921" cy="977872"/>
          </a:xfrm>
        </p:spPr>
        <p:txBody>
          <a:bodyPr>
            <a:normAutofit/>
          </a:bodyPr>
          <a:lstStyle/>
          <a:p>
            <a:r>
              <a:rPr lang="en-US" sz="3600" b="1" dirty="0"/>
              <a:t>COLTEN BOUSHIE</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24</a:t>
            </a:fld>
            <a:endParaRPr lang="en-US" sz="2400" dirty="0"/>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Rectangle 6">
            <a:extLst>
              <a:ext uri="{FF2B5EF4-FFF2-40B4-BE49-F238E27FC236}">
                <a16:creationId xmlns:a16="http://schemas.microsoft.com/office/drawing/2014/main" id="{A0C186DA-CC89-445E-88A6-D17830BBABE4}"/>
              </a:ext>
            </a:extLst>
          </p:cNvPr>
          <p:cNvSpPr/>
          <p:nvPr/>
        </p:nvSpPr>
        <p:spPr>
          <a:xfrm>
            <a:off x="497541" y="1357420"/>
            <a:ext cx="10856259" cy="5447645"/>
          </a:xfrm>
          <a:prstGeom prst="rect">
            <a:avLst/>
          </a:prstGeom>
        </p:spPr>
        <p:txBody>
          <a:bodyPr wrap="square">
            <a:spAutoFit/>
          </a:bodyPr>
          <a:lstStyle/>
          <a:p>
            <a:pPr marL="457200" indent="-457200" algn="just">
              <a:lnSpc>
                <a:spcPct val="100000"/>
              </a:lnSpc>
              <a:spcAft>
                <a:spcPts val="600"/>
              </a:spcAft>
              <a:buBlip>
                <a:blip r:embed="rId4"/>
              </a:buBlip>
            </a:pPr>
            <a:r>
              <a:rPr lang="en-CA" sz="2100" dirty="0"/>
              <a:t>Gerald Stanley (56-year-old farmer from </a:t>
            </a:r>
            <a:r>
              <a:rPr lang="en-CA" sz="2100" dirty="0" err="1"/>
              <a:t>Biggar</a:t>
            </a:r>
            <a:r>
              <a:rPr lang="en-CA" sz="2100" dirty="0"/>
              <a:t>, </a:t>
            </a:r>
            <a:r>
              <a:rPr lang="en-CA" sz="2100" dirty="0" err="1"/>
              <a:t>Sask</a:t>
            </a:r>
            <a:r>
              <a:rPr lang="en-CA" sz="2100" dirty="0"/>
              <a:t>), </a:t>
            </a:r>
            <a:r>
              <a:rPr lang="en-CA" sz="2100" b="1" dirty="0"/>
              <a:t>acquitted of second-degree murder </a:t>
            </a:r>
            <a:r>
              <a:rPr lang="en-CA" sz="2100" dirty="0"/>
              <a:t>in the shooting death of Colten </a:t>
            </a:r>
            <a:r>
              <a:rPr lang="en-CA" sz="2100" dirty="0" err="1"/>
              <a:t>Boushie</a:t>
            </a:r>
            <a:r>
              <a:rPr lang="en-CA" sz="2100" dirty="0"/>
              <a:t> (22-year-old man from Red Pheasant Cree Nation), on </a:t>
            </a:r>
            <a:r>
              <a:rPr lang="en-CA" sz="2100" b="1" dirty="0"/>
              <a:t>February 9, 2018.</a:t>
            </a:r>
          </a:p>
          <a:p>
            <a:pPr marL="457200" indent="-457200" algn="just">
              <a:lnSpc>
                <a:spcPct val="100000"/>
              </a:lnSpc>
              <a:spcAft>
                <a:spcPts val="600"/>
              </a:spcAft>
              <a:buBlip>
                <a:blip r:embed="rId4"/>
              </a:buBlip>
            </a:pPr>
            <a:r>
              <a:rPr lang="en-CA" sz="2100" dirty="0"/>
              <a:t>Of 45 potential jurors selected at random, </a:t>
            </a:r>
            <a:r>
              <a:rPr lang="en-CA" sz="2100" b="1" dirty="0"/>
              <a:t>five appeared to be Indigenous</a:t>
            </a:r>
            <a:r>
              <a:rPr lang="en-CA" sz="2100" dirty="0"/>
              <a:t>, Mr. Murphy (the lawyer for the </a:t>
            </a:r>
            <a:r>
              <a:rPr lang="en-CA" sz="2100" dirty="0" err="1"/>
              <a:t>Boushie</a:t>
            </a:r>
            <a:r>
              <a:rPr lang="en-CA" sz="2100" dirty="0"/>
              <a:t> family) said. They were </a:t>
            </a:r>
            <a:r>
              <a:rPr lang="en-CA" sz="2100" b="1" dirty="0"/>
              <a:t>rejected by Stanley’s lawyer through peremptory challenges</a:t>
            </a:r>
            <a:r>
              <a:rPr lang="en-CA" sz="2100" dirty="0"/>
              <a:t>, which can be made without having to give a reason.</a:t>
            </a:r>
          </a:p>
          <a:p>
            <a:pPr marL="457200" indent="-457200" algn="just">
              <a:lnSpc>
                <a:spcPct val="100000"/>
              </a:lnSpc>
              <a:spcAft>
                <a:spcPts val="600"/>
              </a:spcAft>
              <a:buBlip>
                <a:blip r:embed="rId4"/>
              </a:buBlip>
            </a:pPr>
            <a:r>
              <a:rPr lang="en-CA" sz="2100" b="1" dirty="0"/>
              <a:t>Jury reform is met with incredible resistance</a:t>
            </a:r>
            <a:r>
              <a:rPr lang="en-CA" sz="2100" dirty="0"/>
              <a:t>. Consider Nicholas </a:t>
            </a:r>
            <a:r>
              <a:rPr lang="en-CA" sz="2100" dirty="0" err="1"/>
              <a:t>Stooshinoff</a:t>
            </a:r>
            <a:r>
              <a:rPr lang="en-CA" sz="2100" dirty="0"/>
              <a:t>, president of the Saskatchewan Trial Lawyers Association, who believes Canada’s justice system is the finest in the world and doesn’t need an overhaul because of “knee-jerk” reactions to the Stanley verdict.</a:t>
            </a:r>
          </a:p>
          <a:p>
            <a:endParaRPr lang="en-CA" sz="1200" dirty="0"/>
          </a:p>
          <a:p>
            <a:pPr lvl="2"/>
            <a:r>
              <a:rPr lang="en-CA" sz="2100" dirty="0"/>
              <a:t>“I have not seen any evidence or any indication that an all-First-Nations jury would not have come to the same conclusion,” </a:t>
            </a:r>
            <a:r>
              <a:rPr lang="en-CA" sz="2100" dirty="0" err="1"/>
              <a:t>Stooshinoff</a:t>
            </a:r>
            <a:r>
              <a:rPr lang="en-CA" sz="2100" dirty="0"/>
              <a:t> said. “There is an assumption among some individuals, politicians included, that this man was acquitted because of racism on the part of the jury.”</a:t>
            </a:r>
          </a:p>
          <a:p>
            <a:pPr marL="457200" indent="-457200" algn="just">
              <a:lnSpc>
                <a:spcPct val="100000"/>
              </a:lnSpc>
              <a:spcAft>
                <a:spcPts val="600"/>
              </a:spcAft>
              <a:buBlip>
                <a:blip r:embed="rId4"/>
              </a:buBlip>
            </a:pPr>
            <a:endParaRPr lang="en-CA" dirty="0"/>
          </a:p>
        </p:txBody>
      </p:sp>
    </p:spTree>
    <p:extLst>
      <p:ext uri="{BB962C8B-B14F-4D97-AF65-F5344CB8AC3E}">
        <p14:creationId xmlns:p14="http://schemas.microsoft.com/office/powerpoint/2010/main" val="108172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6" y="188607"/>
            <a:ext cx="2059884" cy="977872"/>
          </a:xfrm>
        </p:spPr>
        <p:txBody>
          <a:bodyPr>
            <a:normAutofit/>
          </a:bodyPr>
          <a:lstStyle/>
          <a:p>
            <a:r>
              <a:rPr lang="en-US" sz="3600" b="1" dirty="0"/>
              <a:t>COLTEN</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25</a:t>
            </a:fld>
            <a:endParaRPr lang="en-US" sz="2400" dirty="0"/>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Rectangle 6">
            <a:extLst>
              <a:ext uri="{FF2B5EF4-FFF2-40B4-BE49-F238E27FC236}">
                <a16:creationId xmlns:a16="http://schemas.microsoft.com/office/drawing/2014/main" id="{A0C186DA-CC89-445E-88A6-D17830BBABE4}"/>
              </a:ext>
            </a:extLst>
          </p:cNvPr>
          <p:cNvSpPr/>
          <p:nvPr/>
        </p:nvSpPr>
        <p:spPr>
          <a:xfrm>
            <a:off x="3501540" y="188607"/>
            <a:ext cx="5715000" cy="6517169"/>
          </a:xfrm>
          <a:prstGeom prst="rect">
            <a:avLst/>
          </a:prstGeom>
        </p:spPr>
        <p:txBody>
          <a:bodyPr wrap="square">
            <a:spAutoFit/>
          </a:bodyPr>
          <a:lstStyle/>
          <a:p>
            <a:pPr fontAlgn="base"/>
            <a:endParaRPr lang="en-CA" dirty="0"/>
          </a:p>
          <a:p>
            <a:pPr fontAlgn="base"/>
            <a:r>
              <a:rPr lang="en-CA" sz="2050" dirty="0"/>
              <a:t>Today I grieve for my country.</a:t>
            </a:r>
            <a:br>
              <a:rPr lang="en-CA" sz="2050" dirty="0"/>
            </a:br>
            <a:r>
              <a:rPr lang="en-CA" sz="2050" dirty="0"/>
              <a:t>I grieve for a family</a:t>
            </a:r>
            <a:br>
              <a:rPr lang="en-CA" sz="2050" dirty="0"/>
            </a:br>
            <a:r>
              <a:rPr lang="en-CA" sz="2050" dirty="0"/>
              <a:t>that has not yet seen justice</a:t>
            </a:r>
            <a:br>
              <a:rPr lang="en-CA" sz="2050" dirty="0"/>
            </a:br>
            <a:r>
              <a:rPr lang="en-CA" sz="2050" dirty="0"/>
              <a:t>from the moment a </a:t>
            </a:r>
            <a:r>
              <a:rPr lang="en-CA" sz="2050" dirty="0" err="1"/>
              <a:t>handgunned</a:t>
            </a:r>
            <a:r>
              <a:rPr lang="en-CA" sz="2050" dirty="0"/>
              <a:t> farmer</a:t>
            </a:r>
            <a:br>
              <a:rPr lang="en-CA" sz="2050" dirty="0"/>
            </a:br>
            <a:r>
              <a:rPr lang="en-CA" sz="2050" dirty="0"/>
              <a:t>pulled the trigger and killed their son.</a:t>
            </a:r>
            <a:br>
              <a:rPr lang="en-CA" sz="2050" dirty="0"/>
            </a:br>
            <a:r>
              <a:rPr lang="en-CA" sz="2050" dirty="0"/>
              <a:t>(why does a farmer need such a gun?)</a:t>
            </a:r>
          </a:p>
          <a:p>
            <a:pPr fontAlgn="base"/>
            <a:endParaRPr lang="en-US" sz="1500" dirty="0"/>
          </a:p>
          <a:p>
            <a:pPr fontAlgn="base"/>
            <a:r>
              <a:rPr lang="en-CA" sz="2050" dirty="0"/>
              <a:t>I grieve for a mother</a:t>
            </a:r>
            <a:br>
              <a:rPr lang="en-CA" sz="2050" dirty="0"/>
            </a:br>
            <a:r>
              <a:rPr lang="en-CA" sz="2050" dirty="0"/>
              <a:t>who saw the police</a:t>
            </a:r>
            <a:br>
              <a:rPr lang="en-CA" sz="2050" dirty="0"/>
            </a:br>
            <a:r>
              <a:rPr lang="en-CA" sz="2050" dirty="0"/>
              <a:t>arrive at her house as though on a raid</a:t>
            </a:r>
            <a:br>
              <a:rPr lang="en-CA" sz="2050" dirty="0"/>
            </a:br>
            <a:r>
              <a:rPr lang="en-CA" sz="2050" dirty="0"/>
              <a:t>and treat her like a criminal</a:t>
            </a:r>
            <a:br>
              <a:rPr lang="en-CA" sz="2050" dirty="0"/>
            </a:br>
            <a:r>
              <a:rPr lang="en-CA" sz="2050" dirty="0"/>
              <a:t>and not like the victim she really was.</a:t>
            </a:r>
          </a:p>
          <a:p>
            <a:pPr fontAlgn="base"/>
            <a:endParaRPr lang="en-US" sz="1500" dirty="0"/>
          </a:p>
          <a:p>
            <a:pPr fontAlgn="base"/>
            <a:r>
              <a:rPr lang="en-CA" sz="2050" dirty="0"/>
              <a:t>I grieve for those mothers</a:t>
            </a:r>
            <a:br>
              <a:rPr lang="en-CA" sz="2050" dirty="0"/>
            </a:br>
            <a:r>
              <a:rPr lang="en-CA" sz="2050" dirty="0"/>
              <a:t>with empty arms</a:t>
            </a:r>
            <a:br>
              <a:rPr lang="en-CA" sz="2050" dirty="0"/>
            </a:br>
            <a:r>
              <a:rPr lang="en-CA" sz="2050" dirty="0"/>
              <a:t>who think of their loss</a:t>
            </a:r>
            <a:br>
              <a:rPr lang="en-CA" sz="2050" dirty="0"/>
            </a:br>
            <a:r>
              <a:rPr lang="en-CA" sz="2050" dirty="0"/>
              <a:t>at the hands of such others.</a:t>
            </a:r>
            <a:br>
              <a:rPr lang="en-CA" sz="2050" dirty="0"/>
            </a:br>
            <a:r>
              <a:rPr lang="en-CA" sz="2050" dirty="0"/>
              <a:t>and the lack of the answers</a:t>
            </a:r>
            <a:br>
              <a:rPr lang="en-CA" sz="2050" dirty="0"/>
            </a:br>
            <a:r>
              <a:rPr lang="en-CA" sz="2050" dirty="0"/>
              <a:t>that haunt them still.</a:t>
            </a:r>
            <a:endParaRPr lang="en-US" sz="2050" dirty="0"/>
          </a:p>
          <a:p>
            <a:pPr algn="just">
              <a:lnSpc>
                <a:spcPct val="100000"/>
              </a:lnSpc>
              <a:spcAft>
                <a:spcPts val="600"/>
              </a:spcAft>
            </a:pPr>
            <a:r>
              <a:rPr lang="en-CA" sz="2100" dirty="0"/>
              <a:t>…</a:t>
            </a:r>
          </a:p>
        </p:txBody>
      </p:sp>
      <p:sp>
        <p:nvSpPr>
          <p:cNvPr id="4" name="TextBox 3">
            <a:extLst>
              <a:ext uri="{FF2B5EF4-FFF2-40B4-BE49-F238E27FC236}">
                <a16:creationId xmlns:a16="http://schemas.microsoft.com/office/drawing/2014/main" id="{63B3EFE8-C1A7-4F3A-BF30-B5E99103F9EC}"/>
              </a:ext>
            </a:extLst>
          </p:cNvPr>
          <p:cNvSpPr txBox="1"/>
          <p:nvPr/>
        </p:nvSpPr>
        <p:spPr>
          <a:xfrm>
            <a:off x="480980" y="1653988"/>
            <a:ext cx="2563906" cy="615553"/>
          </a:xfrm>
          <a:prstGeom prst="rect">
            <a:avLst/>
          </a:prstGeom>
          <a:noFill/>
        </p:spPr>
        <p:txBody>
          <a:bodyPr wrap="square" rtlCol="0">
            <a:spAutoFit/>
          </a:bodyPr>
          <a:lstStyle/>
          <a:p>
            <a:pPr fontAlgn="base"/>
            <a:r>
              <a:rPr lang="en-CA" sz="1700" i="1" dirty="0"/>
              <a:t>Posted  February 10, 2018 by Senator Murray Sinclair</a:t>
            </a:r>
            <a:endParaRPr lang="en-US" sz="1700" i="1" dirty="0"/>
          </a:p>
        </p:txBody>
      </p:sp>
    </p:spTree>
    <p:extLst>
      <p:ext uri="{BB962C8B-B14F-4D97-AF65-F5344CB8AC3E}">
        <p14:creationId xmlns:p14="http://schemas.microsoft.com/office/powerpoint/2010/main" val="2358281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6" y="188607"/>
            <a:ext cx="1928706" cy="977872"/>
          </a:xfrm>
        </p:spPr>
        <p:txBody>
          <a:bodyPr>
            <a:normAutofit/>
          </a:bodyPr>
          <a:lstStyle/>
          <a:p>
            <a:r>
              <a:rPr lang="en-US" sz="3600" b="1" dirty="0"/>
              <a:t>COLTEN</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26</a:t>
            </a:fld>
            <a:endParaRPr lang="en-US" sz="2400" dirty="0"/>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Rectangle 6">
            <a:extLst>
              <a:ext uri="{FF2B5EF4-FFF2-40B4-BE49-F238E27FC236}">
                <a16:creationId xmlns:a16="http://schemas.microsoft.com/office/drawing/2014/main" id="{A0C186DA-CC89-445E-88A6-D17830BBABE4}"/>
              </a:ext>
            </a:extLst>
          </p:cNvPr>
          <p:cNvSpPr/>
          <p:nvPr/>
        </p:nvSpPr>
        <p:spPr>
          <a:xfrm>
            <a:off x="3581401" y="258167"/>
            <a:ext cx="5499846" cy="6463308"/>
          </a:xfrm>
          <a:prstGeom prst="rect">
            <a:avLst/>
          </a:prstGeom>
        </p:spPr>
        <p:txBody>
          <a:bodyPr wrap="square">
            <a:spAutoFit/>
          </a:bodyPr>
          <a:lstStyle/>
          <a:p>
            <a:pPr algn="just">
              <a:lnSpc>
                <a:spcPct val="100000"/>
              </a:lnSpc>
              <a:spcAft>
                <a:spcPts val="600"/>
              </a:spcAft>
            </a:pPr>
            <a:r>
              <a:rPr lang="en-CA" sz="2100" dirty="0"/>
              <a:t>…</a:t>
            </a:r>
          </a:p>
          <a:p>
            <a:pPr fontAlgn="base"/>
            <a:endParaRPr lang="en-US" sz="1200" dirty="0"/>
          </a:p>
          <a:p>
            <a:pPr fontAlgn="base"/>
            <a:r>
              <a:rPr lang="en-CA" sz="2100" dirty="0"/>
              <a:t>I grieve for the youth</a:t>
            </a:r>
            <a:br>
              <a:rPr lang="en-CA" sz="2100" dirty="0"/>
            </a:br>
            <a:r>
              <a:rPr lang="en-CA" sz="2100" dirty="0"/>
              <a:t>who now see no hope,</a:t>
            </a:r>
            <a:br>
              <a:rPr lang="en-CA" sz="2100" dirty="0"/>
            </a:br>
            <a:r>
              <a:rPr lang="en-CA" sz="2100" dirty="0"/>
              <a:t>and whose hunger for justice</a:t>
            </a:r>
            <a:br>
              <a:rPr lang="en-CA" sz="2100" dirty="0"/>
            </a:br>
            <a:r>
              <a:rPr lang="en-CA" sz="2100" dirty="0"/>
              <a:t>gives rise to an anger</a:t>
            </a:r>
            <a:br>
              <a:rPr lang="en-CA" sz="2100" dirty="0"/>
            </a:br>
            <a:r>
              <a:rPr lang="en-CA" sz="2100" dirty="0"/>
              <a:t>that more and more turns</a:t>
            </a:r>
            <a:br>
              <a:rPr lang="en-CA" sz="2100" dirty="0"/>
            </a:br>
            <a:r>
              <a:rPr lang="en-CA" sz="2100" dirty="0"/>
              <a:t>from a dangling rope</a:t>
            </a:r>
            <a:br>
              <a:rPr lang="en-CA" sz="2100" dirty="0"/>
            </a:br>
            <a:r>
              <a:rPr lang="en-CA" sz="2100" dirty="0"/>
              <a:t>to a violence directed at them.</a:t>
            </a:r>
          </a:p>
          <a:p>
            <a:pPr algn="just">
              <a:lnSpc>
                <a:spcPct val="100000"/>
              </a:lnSpc>
              <a:spcAft>
                <a:spcPts val="600"/>
              </a:spcAft>
            </a:pPr>
            <a:endParaRPr lang="en-CA" sz="1500" dirty="0"/>
          </a:p>
          <a:p>
            <a:pPr fontAlgn="base"/>
            <a:r>
              <a:rPr lang="en-CA" sz="2100" dirty="0"/>
              <a:t>I grieve for the children</a:t>
            </a:r>
            <a:br>
              <a:rPr lang="en-CA" sz="2100" dirty="0"/>
            </a:br>
            <a:r>
              <a:rPr lang="en-CA" sz="2100" dirty="0"/>
              <a:t>whose lives have embraced</a:t>
            </a:r>
            <a:br>
              <a:rPr lang="en-CA" sz="2100" dirty="0"/>
            </a:br>
            <a:r>
              <a:rPr lang="en-CA" sz="2100" dirty="0"/>
              <a:t>an unwanted, dangerous, jeopardy.</a:t>
            </a:r>
          </a:p>
          <a:p>
            <a:pPr fontAlgn="base"/>
            <a:endParaRPr lang="en-US" sz="1500" dirty="0"/>
          </a:p>
          <a:p>
            <a:pPr fontAlgn="base"/>
            <a:r>
              <a:rPr lang="en-CA" sz="2100" dirty="0"/>
              <a:t>I grieve for the elders</a:t>
            </a:r>
            <a:br>
              <a:rPr lang="en-CA" sz="2100" dirty="0"/>
            </a:br>
            <a:r>
              <a:rPr lang="en-CA" sz="2100" dirty="0"/>
              <a:t>who’ve seen this before.</a:t>
            </a:r>
            <a:br>
              <a:rPr lang="en-CA" sz="2100" dirty="0"/>
            </a:br>
            <a:r>
              <a:rPr lang="en-CA" sz="2100" dirty="0"/>
              <a:t>And whose wisdom will not be enough</a:t>
            </a:r>
            <a:br>
              <a:rPr lang="en-CA" sz="2100" dirty="0"/>
            </a:br>
            <a:r>
              <a:rPr lang="en-CA" sz="2100" dirty="0"/>
              <a:t>to get all of us through this evenly.</a:t>
            </a:r>
          </a:p>
          <a:p>
            <a:pPr algn="just">
              <a:lnSpc>
                <a:spcPct val="100000"/>
              </a:lnSpc>
              <a:spcAft>
                <a:spcPts val="600"/>
              </a:spcAft>
            </a:pPr>
            <a:endParaRPr lang="en-CA" sz="1500" dirty="0"/>
          </a:p>
          <a:p>
            <a:pPr algn="just">
              <a:lnSpc>
                <a:spcPct val="100000"/>
              </a:lnSpc>
              <a:spcAft>
                <a:spcPts val="600"/>
              </a:spcAft>
            </a:pPr>
            <a:r>
              <a:rPr lang="en-CA" sz="2100" dirty="0"/>
              <a:t>…</a:t>
            </a:r>
          </a:p>
        </p:txBody>
      </p:sp>
    </p:spTree>
    <p:extLst>
      <p:ext uri="{BB962C8B-B14F-4D97-AF65-F5344CB8AC3E}">
        <p14:creationId xmlns:p14="http://schemas.microsoft.com/office/powerpoint/2010/main" val="306719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7"/>
            <a:ext cx="1848023" cy="977872"/>
          </a:xfrm>
        </p:spPr>
        <p:txBody>
          <a:bodyPr>
            <a:normAutofit/>
          </a:bodyPr>
          <a:lstStyle/>
          <a:p>
            <a:r>
              <a:rPr lang="en-US" sz="3600" b="1" dirty="0"/>
              <a:t>COLTEN</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27</a:t>
            </a:fld>
            <a:endParaRPr lang="en-US" sz="2400" dirty="0"/>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Rectangle 6">
            <a:extLst>
              <a:ext uri="{FF2B5EF4-FFF2-40B4-BE49-F238E27FC236}">
                <a16:creationId xmlns:a16="http://schemas.microsoft.com/office/drawing/2014/main" id="{A0C186DA-CC89-445E-88A6-D17830BBABE4}"/>
              </a:ext>
            </a:extLst>
          </p:cNvPr>
          <p:cNvSpPr/>
          <p:nvPr/>
        </p:nvSpPr>
        <p:spPr>
          <a:xfrm>
            <a:off x="3630705" y="1336119"/>
            <a:ext cx="5271247" cy="4585871"/>
          </a:xfrm>
          <a:prstGeom prst="rect">
            <a:avLst/>
          </a:prstGeom>
        </p:spPr>
        <p:txBody>
          <a:bodyPr wrap="square">
            <a:spAutoFit/>
          </a:bodyPr>
          <a:lstStyle/>
          <a:p>
            <a:pPr algn="just">
              <a:lnSpc>
                <a:spcPct val="100000"/>
              </a:lnSpc>
              <a:spcAft>
                <a:spcPts val="600"/>
              </a:spcAft>
            </a:pPr>
            <a:r>
              <a:rPr lang="en-CA" sz="2100" dirty="0"/>
              <a:t>…</a:t>
            </a:r>
          </a:p>
          <a:p>
            <a:pPr algn="just">
              <a:lnSpc>
                <a:spcPct val="100000"/>
              </a:lnSpc>
              <a:spcAft>
                <a:spcPts val="600"/>
              </a:spcAft>
            </a:pPr>
            <a:endParaRPr lang="en-CA" sz="1500" dirty="0"/>
          </a:p>
          <a:p>
            <a:pPr fontAlgn="base"/>
            <a:r>
              <a:rPr lang="en-CA" sz="2100" dirty="0"/>
              <a:t>I may grieve for some time to come.</a:t>
            </a:r>
          </a:p>
          <a:p>
            <a:pPr fontAlgn="base"/>
            <a:endParaRPr lang="en-CA" sz="1500" dirty="0"/>
          </a:p>
          <a:p>
            <a:pPr fontAlgn="base"/>
            <a:r>
              <a:rPr lang="en-CA" sz="2100" dirty="0"/>
              <a:t>But then to be true…</a:t>
            </a:r>
            <a:br>
              <a:rPr lang="en-CA" sz="2100" dirty="0"/>
            </a:br>
            <a:r>
              <a:rPr lang="en-CA" sz="2100" dirty="0"/>
              <a:t>we have all been in grieving a very long time.</a:t>
            </a:r>
            <a:br>
              <a:rPr lang="en-CA" sz="2100" dirty="0"/>
            </a:br>
            <a:r>
              <a:rPr lang="en-CA" sz="2100" dirty="0"/>
              <a:t>So long, it is part of our DNA</a:t>
            </a:r>
          </a:p>
          <a:p>
            <a:pPr fontAlgn="base"/>
            <a:endParaRPr lang="en-US" sz="1500" dirty="0"/>
          </a:p>
          <a:p>
            <a:pPr fontAlgn="base"/>
            <a:r>
              <a:rPr lang="en-CA" sz="2100" dirty="0"/>
              <a:t>And so, this is why</a:t>
            </a:r>
            <a:br>
              <a:rPr lang="en-CA" sz="2100" dirty="0"/>
            </a:br>
            <a:r>
              <a:rPr lang="en-CA" sz="2100" dirty="0"/>
              <a:t>No matter how hard we might try</a:t>
            </a:r>
            <a:br>
              <a:rPr lang="en-CA" sz="2100" dirty="0"/>
            </a:br>
            <a:r>
              <a:rPr lang="en-CA" sz="2100" dirty="0"/>
              <a:t>we can’t “just get over it and move on”.</a:t>
            </a:r>
            <a:br>
              <a:rPr lang="en-CA" sz="2100" dirty="0"/>
            </a:br>
            <a:r>
              <a:rPr lang="en-CA" sz="2100" dirty="0"/>
              <a:t>We all can easily say:</a:t>
            </a:r>
            <a:br>
              <a:rPr lang="en-CA" sz="2100" dirty="0"/>
            </a:br>
            <a:r>
              <a:rPr lang="en-CA" sz="2100" dirty="0"/>
              <a:t>“My country won’t let me.”</a:t>
            </a:r>
            <a:endParaRPr lang="en-US" sz="2100" dirty="0"/>
          </a:p>
          <a:p>
            <a:pPr fontAlgn="base"/>
            <a:endParaRPr lang="en-CA" sz="2100" dirty="0"/>
          </a:p>
        </p:txBody>
      </p:sp>
    </p:spTree>
    <p:extLst>
      <p:ext uri="{BB962C8B-B14F-4D97-AF65-F5344CB8AC3E}">
        <p14:creationId xmlns:p14="http://schemas.microsoft.com/office/powerpoint/2010/main" val="3651463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7"/>
            <a:ext cx="9983921" cy="977872"/>
          </a:xfrm>
        </p:spPr>
        <p:txBody>
          <a:bodyPr>
            <a:normAutofit/>
          </a:bodyPr>
          <a:lstStyle/>
          <a:p>
            <a:r>
              <a:rPr lang="en-CA" sz="3600" b="1" dirty="0">
                <a:latin typeface="Calibri Light" panose="020F0302020204030204" pitchFamily="34" charset="0"/>
                <a:ea typeface="Times New Roman" panose="02020603050405020304" pitchFamily="18" charset="0"/>
              </a:rPr>
              <a:t>SASKATCHEWAN </a:t>
            </a:r>
            <a:r>
              <a:rPr lang="en-CA" sz="3600" b="1" i="1" dirty="0">
                <a:latin typeface="Calibri Light" panose="020F0302020204030204" pitchFamily="34" charset="0"/>
                <a:ea typeface="Times New Roman" panose="02020603050405020304" pitchFamily="18" charset="0"/>
              </a:rPr>
              <a:t>The Coroner’s Act, 1999</a:t>
            </a:r>
            <a:r>
              <a:rPr lang="en-CA" sz="3600" b="1" dirty="0">
                <a:latin typeface="Calibri Light" panose="020F0302020204030204" pitchFamily="34" charset="0"/>
                <a:ea typeface="Times New Roman" panose="02020603050405020304" pitchFamily="18" charset="0"/>
              </a:rPr>
              <a:t> </a:t>
            </a:r>
            <a:endParaRPr lang="en-US" sz="3600" b="1" dirty="0"/>
          </a:p>
        </p:txBody>
      </p:sp>
      <p:sp>
        <p:nvSpPr>
          <p:cNvPr id="3" name="Slide Number Placeholder 2"/>
          <p:cNvSpPr>
            <a:spLocks noGrp="1"/>
          </p:cNvSpPr>
          <p:nvPr>
            <p:ph type="sldNum" sz="quarter" idx="12"/>
          </p:nvPr>
        </p:nvSpPr>
        <p:spPr/>
        <p:txBody>
          <a:bodyPr/>
          <a:lstStyle/>
          <a:p>
            <a:fld id="{D57F1E4F-1CFF-5643-939E-02111984F565}" type="slidenum">
              <a:rPr lang="en-US" sz="2400" smtClean="0"/>
              <a:t>28</a:t>
            </a:fld>
            <a:endParaRPr lang="en-US" sz="2400" dirty="0"/>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7" name="Rectangle 6">
            <a:extLst>
              <a:ext uri="{FF2B5EF4-FFF2-40B4-BE49-F238E27FC236}">
                <a16:creationId xmlns:a16="http://schemas.microsoft.com/office/drawing/2014/main" id="{A0C186DA-CC89-445E-88A6-D17830BBABE4}"/>
              </a:ext>
            </a:extLst>
          </p:cNvPr>
          <p:cNvSpPr/>
          <p:nvPr/>
        </p:nvSpPr>
        <p:spPr>
          <a:xfrm>
            <a:off x="497541" y="1135330"/>
            <a:ext cx="10856259" cy="5586145"/>
          </a:xfrm>
          <a:prstGeom prst="rect">
            <a:avLst/>
          </a:prstGeom>
        </p:spPr>
        <p:txBody>
          <a:bodyPr wrap="square">
            <a:spAutoFit/>
          </a:bodyPr>
          <a:lstStyle/>
          <a:p>
            <a:r>
              <a:rPr lang="en-CA" sz="2100" b="1" dirty="0"/>
              <a:t>Preparation of jury list </a:t>
            </a:r>
            <a:endParaRPr lang="en-US" sz="2100" b="1" dirty="0"/>
          </a:p>
          <a:p>
            <a:r>
              <a:rPr lang="en-CA" sz="2100" dirty="0"/>
              <a:t>27(1) The coroner shall request the chief coroner to obtain a list of persons in the number specified by the coroner who are resident in the geographical area specified by the coroner. </a:t>
            </a:r>
            <a:endParaRPr lang="en-US" sz="2100" dirty="0"/>
          </a:p>
          <a:p>
            <a:r>
              <a:rPr lang="en-CA" sz="2100" dirty="0"/>
              <a:t>  (2) The chief coroner shall request from the person in charge of the register maintained pursuant to subsection 11(1) of The Saskatchewan Medical Care Insurance Act a list of names and addresses of persons in the number specified by the coroner who are resident within the geographical area indicated in the request.</a:t>
            </a:r>
            <a:endParaRPr lang="en-US" sz="2100" dirty="0"/>
          </a:p>
          <a:p>
            <a:r>
              <a:rPr lang="en-CA" sz="2100" dirty="0"/>
              <a:t> </a:t>
            </a:r>
            <a:endParaRPr lang="en-US" sz="2100" dirty="0"/>
          </a:p>
          <a:p>
            <a:r>
              <a:rPr lang="en-CA" sz="2100" b="1" dirty="0"/>
              <a:t>Selection of jury </a:t>
            </a:r>
            <a:endParaRPr lang="en-US" sz="2100" b="1" dirty="0"/>
          </a:p>
          <a:p>
            <a:r>
              <a:rPr lang="en-CA" sz="2100" dirty="0"/>
              <a:t>29(1) The coroner may question the persons who are present as a result of a summons to determine their eligibility and suitability as jurors and shall select six persons from those who are present. </a:t>
            </a:r>
            <a:endParaRPr lang="en-US" sz="2100" dirty="0"/>
          </a:p>
          <a:p>
            <a:r>
              <a:rPr lang="en-CA" sz="2100" dirty="0"/>
              <a:t>…</a:t>
            </a:r>
            <a:endParaRPr lang="en-US" sz="2100" dirty="0"/>
          </a:p>
          <a:p>
            <a:r>
              <a:rPr lang="en-CA" sz="2100" dirty="0"/>
              <a:t>  (3) Notwithstanding section 27, where, in the opinion of the chief coroner, the circumstances surrounding the death require the jury to be composed, wholly or in part, of persons from a specific racial or cultural group, the coroner shall summon the jury in accordance with the regulations.</a:t>
            </a:r>
            <a:endParaRPr lang="en-US" sz="2100" dirty="0"/>
          </a:p>
        </p:txBody>
      </p:sp>
    </p:spTree>
    <p:extLst>
      <p:ext uri="{BB962C8B-B14F-4D97-AF65-F5344CB8AC3E}">
        <p14:creationId xmlns:p14="http://schemas.microsoft.com/office/powerpoint/2010/main" val="3776246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188606"/>
            <a:ext cx="9983921" cy="1325563"/>
          </a:xfrm>
        </p:spPr>
        <p:txBody>
          <a:bodyPr>
            <a:normAutofit/>
          </a:bodyPr>
          <a:lstStyle/>
          <a:p>
            <a:r>
              <a:rPr lang="en-US" sz="3600" b="1" dirty="0"/>
              <a:t>VOLUNTEERISM’S POTENTIAL</a:t>
            </a:r>
          </a:p>
        </p:txBody>
      </p:sp>
      <p:sp>
        <p:nvSpPr>
          <p:cNvPr id="3" name="Slide Number Placeholder 2"/>
          <p:cNvSpPr>
            <a:spLocks noGrp="1"/>
          </p:cNvSpPr>
          <p:nvPr>
            <p:ph type="sldNum" sz="quarter" idx="12"/>
          </p:nvPr>
        </p:nvSpPr>
        <p:spPr/>
        <p:txBody>
          <a:bodyPr/>
          <a:lstStyle/>
          <a:p>
            <a:fld id="{D57F1E4F-1CFF-5643-939E-02111984F565}" type="slidenum">
              <a:rPr lang="en-US" sz="2400" smtClean="0"/>
              <a:t>29</a:t>
            </a:fld>
            <a:endParaRPr lang="en-US" sz="2400" dirty="0"/>
          </a:p>
        </p:txBody>
      </p:sp>
      <p:sp>
        <p:nvSpPr>
          <p:cNvPr id="10" name="Content Placeholder 2"/>
          <p:cNvSpPr txBox="1">
            <a:spLocks/>
          </p:cNvSpPr>
          <p:nvPr/>
        </p:nvSpPr>
        <p:spPr>
          <a:xfrm>
            <a:off x="564776" y="1514170"/>
            <a:ext cx="11357148" cy="461978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r>
              <a:rPr lang="en-US" sz="4000" dirty="0"/>
              <a:t> The proposition was not to allow individuals to volunteer directly to a particular jury or even a jury roll, but rather to be included on source lists from which those individuals would otherwise be unintentionally omitted.</a:t>
            </a:r>
          </a:p>
          <a:p>
            <a:pPr>
              <a:spcAft>
                <a:spcPts val="600"/>
              </a:spcAft>
              <a:buBlip>
                <a:blip r:embed="rId3"/>
              </a:buBlip>
            </a:pPr>
            <a:r>
              <a:rPr lang="en-US" sz="4000" dirty="0"/>
              <a:t> The "randomness principle" is fundamental to the creation of a jury roll, but not applicable to the creation of source lists.</a:t>
            </a:r>
          </a:p>
          <a:p>
            <a:pPr>
              <a:spcAft>
                <a:spcPts val="600"/>
              </a:spcAft>
              <a:buBlip>
                <a:blip r:embed="rId3"/>
              </a:buBlip>
            </a:pPr>
            <a:r>
              <a:rPr lang="en-US" sz="4000" dirty="0"/>
              <a:t> The source lists should not be created randomly, but rather should be designed to be as inclusive as possible of all eligible jurors.</a:t>
            </a:r>
          </a:p>
          <a:p>
            <a:pPr>
              <a:spcAft>
                <a:spcPts val="600"/>
              </a:spcAft>
              <a:buBlip>
                <a:blip r:embed="rId3"/>
              </a:buBlip>
            </a:pPr>
            <a:r>
              <a:rPr lang="en-US" sz="4000" dirty="0"/>
              <a:t> Departures from pure random selection are not only sometimes appropriate, but often necessary. Consider the arbitrary drawing of judicial districts, the statutory exclusions of certain potential jurors, and the ability to excuse jurors for hardship are all reasonable departures from randomness.</a:t>
            </a:r>
          </a:p>
          <a:p>
            <a:pPr marL="0" indent="0">
              <a:spcAft>
                <a:spcPts val="600"/>
              </a:spcAft>
              <a:buNone/>
            </a:pPr>
            <a:endParaRPr lang="en-CA" sz="4500" dirty="0">
              <a:latin typeface="+mj-lt"/>
            </a:endParaRPr>
          </a:p>
        </p:txBody>
      </p:sp>
      <p:pic>
        <p:nvPicPr>
          <p:cNvPr id="6" name="Picture 5">
            <a:extLst>
              <a:ext uri="{FF2B5EF4-FFF2-40B4-BE49-F238E27FC236}">
                <a16:creationId xmlns:a16="http://schemas.microsoft.com/office/drawing/2014/main" id="{00EBF1AA-0EA6-E94C-BCE4-86AA01474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Tree>
    <p:extLst>
      <p:ext uri="{BB962C8B-B14F-4D97-AF65-F5344CB8AC3E}">
        <p14:creationId xmlns:p14="http://schemas.microsoft.com/office/powerpoint/2010/main" val="201061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6865"/>
            <a:ext cx="9078013" cy="1325563"/>
          </a:xfrm>
        </p:spPr>
        <p:txBody>
          <a:bodyPr>
            <a:normAutofit/>
          </a:bodyPr>
          <a:lstStyle/>
          <a:p>
            <a:r>
              <a:rPr lang="en-CA" b="1" dirty="0"/>
              <a:t>THE KASHECHEWAN INQUEST</a:t>
            </a:r>
          </a:p>
        </p:txBody>
      </p:sp>
      <p:sp>
        <p:nvSpPr>
          <p:cNvPr id="6" name="Content Placeholder 2"/>
          <p:cNvSpPr txBox="1">
            <a:spLocks/>
          </p:cNvSpPr>
          <p:nvPr/>
        </p:nvSpPr>
        <p:spPr>
          <a:xfrm>
            <a:off x="1084081" y="2017335"/>
            <a:ext cx="9078013" cy="40440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Blip>
                <a:blip r:embed="rId3"/>
              </a:buBlip>
            </a:pPr>
            <a:endParaRPr lang="en-US" dirty="0"/>
          </a:p>
          <a:p>
            <a:pPr marL="457200" lvl="1" indent="0">
              <a:spcAft>
                <a:spcPts val="600"/>
              </a:spcAft>
              <a:buNone/>
            </a:pPr>
            <a:endParaRPr lang="en-US" dirty="0"/>
          </a:p>
          <a:p>
            <a:pPr marL="0" indent="0">
              <a:spcAft>
                <a:spcPts val="600"/>
              </a:spcAft>
              <a:buNone/>
            </a:pPr>
            <a:endParaRPr lang="en-CA" dirty="0">
              <a:latin typeface="+mj-lt"/>
            </a:endParaRPr>
          </a:p>
        </p:txBody>
      </p:sp>
      <p:sp>
        <p:nvSpPr>
          <p:cNvPr id="3" name="Slide Number Placeholder 2"/>
          <p:cNvSpPr>
            <a:spLocks noGrp="1"/>
          </p:cNvSpPr>
          <p:nvPr>
            <p:ph type="sldNum" sz="quarter" idx="12"/>
          </p:nvPr>
        </p:nvSpPr>
        <p:spPr>
          <a:xfrm>
            <a:off x="9234854" y="6154690"/>
            <a:ext cx="2743200" cy="365125"/>
          </a:xfrm>
        </p:spPr>
        <p:txBody>
          <a:bodyPr/>
          <a:lstStyle/>
          <a:p>
            <a:fld id="{D57F1E4F-1CFF-5643-939E-02111984F565}" type="slidenum">
              <a:rPr lang="en-US" sz="2400" smtClean="0"/>
              <a:t>3</a:t>
            </a:fld>
            <a:endParaRPr lang="en-US" dirty="0"/>
          </a:p>
        </p:txBody>
      </p:sp>
      <p:sp>
        <p:nvSpPr>
          <p:cNvPr id="5" name="Content Placeholder 2"/>
          <p:cNvSpPr txBox="1">
            <a:spLocks/>
          </p:cNvSpPr>
          <p:nvPr/>
        </p:nvSpPr>
        <p:spPr>
          <a:xfrm>
            <a:off x="714895" y="1602428"/>
            <a:ext cx="11355185" cy="511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CA" dirty="0">
              <a:latin typeface="+mj-lt"/>
            </a:endParaRPr>
          </a:p>
        </p:txBody>
      </p:sp>
      <p:pic>
        <p:nvPicPr>
          <p:cNvPr id="7" name="Picture 6">
            <a:extLst>
              <a:ext uri="{FF2B5EF4-FFF2-40B4-BE49-F238E27FC236}">
                <a16:creationId xmlns:a16="http://schemas.microsoft.com/office/drawing/2014/main" id="{120CF9E6-0A98-1240-97C9-3D7E3320E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8" name="Content Placeholder 2">
            <a:extLst>
              <a:ext uri="{FF2B5EF4-FFF2-40B4-BE49-F238E27FC236}">
                <a16:creationId xmlns:a16="http://schemas.microsoft.com/office/drawing/2014/main" id="{F1F84F84-4863-44AA-ADE6-2027378E3C3D}"/>
              </a:ext>
            </a:extLst>
          </p:cNvPr>
          <p:cNvSpPr txBox="1">
            <a:spLocks/>
          </p:cNvSpPr>
          <p:nvPr/>
        </p:nvSpPr>
        <p:spPr>
          <a:xfrm>
            <a:off x="712954" y="1327195"/>
            <a:ext cx="9974788" cy="44324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Aft>
                <a:spcPts val="600"/>
              </a:spcAft>
              <a:buBlip>
                <a:blip r:embed="rId5"/>
              </a:buBlip>
            </a:pPr>
            <a:endParaRPr lang="en-CA" sz="3200" dirty="0"/>
          </a:p>
          <a:p>
            <a:pPr marL="457200" indent="-457200" algn="just">
              <a:lnSpc>
                <a:spcPct val="100000"/>
              </a:lnSpc>
              <a:spcAft>
                <a:spcPts val="600"/>
              </a:spcAft>
              <a:buBlip>
                <a:blip r:embed="rId5"/>
              </a:buBlip>
            </a:pPr>
            <a:r>
              <a:rPr lang="en-CA" sz="3200" dirty="0"/>
              <a:t>Ricardo Wesley and Jaime Goodwin died on January 8</a:t>
            </a:r>
            <a:r>
              <a:rPr lang="en-CA" sz="3200" baseline="30000" dirty="0"/>
              <a:t>th</a:t>
            </a:r>
            <a:r>
              <a:rPr lang="en-CA" sz="3200" dirty="0"/>
              <a:t>, 2006, in the cellblock of the Nishnawbe-Aski Police Service detachment in </a:t>
            </a:r>
            <a:r>
              <a:rPr lang="en-CA" sz="3200" dirty="0" err="1"/>
              <a:t>Kashechewan</a:t>
            </a:r>
            <a:r>
              <a:rPr lang="en-CA" sz="3200" dirty="0"/>
              <a:t>.</a:t>
            </a:r>
          </a:p>
          <a:p>
            <a:pPr marL="457200" indent="-457200" algn="just">
              <a:lnSpc>
                <a:spcPct val="100000"/>
              </a:lnSpc>
              <a:spcAft>
                <a:spcPts val="600"/>
              </a:spcAft>
              <a:buBlip>
                <a:blip r:embed="rId5"/>
              </a:buBlip>
            </a:pPr>
            <a:r>
              <a:rPr lang="en-US" sz="3200" dirty="0"/>
              <a:t>Pre-inquest motions were heard and raised concerns about the adequacy of the jury roll that was used in the Kenora district, as the five jurors were not from </a:t>
            </a:r>
            <a:r>
              <a:rPr lang="en-US" sz="3200" dirty="0" err="1"/>
              <a:t>Kashechewan</a:t>
            </a:r>
            <a:r>
              <a:rPr lang="en-US" sz="3200" dirty="0"/>
              <a:t>.</a:t>
            </a:r>
            <a:endParaRPr lang="en-CA" sz="3200" dirty="0"/>
          </a:p>
          <a:p>
            <a:pPr marL="457200" indent="-457200" algn="just">
              <a:lnSpc>
                <a:spcPct val="100000"/>
              </a:lnSpc>
              <a:spcAft>
                <a:spcPts val="600"/>
              </a:spcAft>
              <a:buBlip>
                <a:blip r:embed="rId5"/>
              </a:buBlip>
            </a:pPr>
            <a:r>
              <a:rPr lang="en-CA" sz="3200" dirty="0"/>
              <a:t>In response, Coroner’s Counsel filed the Peacock affidavit.</a:t>
            </a:r>
          </a:p>
          <a:p>
            <a:pPr marL="0" indent="0" algn="just">
              <a:spcAft>
                <a:spcPts val="600"/>
              </a:spcAft>
              <a:buFont typeface="Arial" panose="020B0604020202020204" pitchFamily="34" charset="0"/>
              <a:buNone/>
            </a:pPr>
            <a:endParaRPr lang="en-CA" dirty="0">
              <a:solidFill>
                <a:schemeClr val="bg2">
                  <a:lumMod val="50000"/>
                </a:schemeClr>
              </a:solidFill>
              <a:latin typeface="Calibri Light" panose="020F0302020204030204" pitchFamily="34" charset="0"/>
            </a:endParaRPr>
          </a:p>
        </p:txBody>
      </p:sp>
    </p:spTree>
    <p:extLst>
      <p:ext uri="{BB962C8B-B14F-4D97-AF65-F5344CB8AC3E}">
        <p14:creationId xmlns:p14="http://schemas.microsoft.com/office/powerpoint/2010/main" val="3052737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8A8B-830E-45BA-98E8-DC1EBD3EE0BD}"/>
              </a:ext>
            </a:extLst>
          </p:cNvPr>
          <p:cNvSpPr>
            <a:spLocks noGrp="1"/>
          </p:cNvSpPr>
          <p:nvPr>
            <p:ph type="title"/>
          </p:nvPr>
        </p:nvSpPr>
        <p:spPr>
          <a:xfrm>
            <a:off x="542364" y="191279"/>
            <a:ext cx="7898296" cy="1325563"/>
          </a:xfrm>
        </p:spPr>
        <p:txBody>
          <a:bodyPr>
            <a:normAutofit/>
          </a:bodyPr>
          <a:lstStyle/>
          <a:p>
            <a:r>
              <a:rPr lang="en-CA" sz="3600" b="1" dirty="0"/>
              <a:t>NATION TO NATION RELATIONS</a:t>
            </a:r>
          </a:p>
        </p:txBody>
      </p:sp>
      <p:sp>
        <p:nvSpPr>
          <p:cNvPr id="5" name="Content Placeholder 4">
            <a:extLst>
              <a:ext uri="{FF2B5EF4-FFF2-40B4-BE49-F238E27FC236}">
                <a16:creationId xmlns:a16="http://schemas.microsoft.com/office/drawing/2014/main" id="{FE1F69B8-B9EE-4FB1-9008-C64E459FDEBC}"/>
              </a:ext>
            </a:extLst>
          </p:cNvPr>
          <p:cNvSpPr>
            <a:spLocks noGrp="1"/>
          </p:cNvSpPr>
          <p:nvPr>
            <p:ph idx="1"/>
          </p:nvPr>
        </p:nvSpPr>
        <p:spPr>
          <a:xfrm>
            <a:off x="510988" y="1479176"/>
            <a:ext cx="10842812" cy="5013699"/>
          </a:xfrm>
        </p:spPr>
        <p:txBody>
          <a:bodyPr>
            <a:normAutofit fontScale="77500" lnSpcReduction="20000"/>
          </a:bodyPr>
          <a:lstStyle/>
          <a:p>
            <a:pPr marL="457200" indent="-457200" algn="just">
              <a:lnSpc>
                <a:spcPct val="100000"/>
              </a:lnSpc>
              <a:spcAft>
                <a:spcPts val="600"/>
              </a:spcAft>
              <a:buBlip>
                <a:blip r:embed="rId2"/>
              </a:buBlip>
            </a:pPr>
            <a:r>
              <a:rPr lang="en-CA" sz="3600" dirty="0"/>
              <a:t>It became evident from experience that First Nation volunteering can only succeed as part of a government-to-government relationship and a process that reflects such a relationship. </a:t>
            </a:r>
          </a:p>
          <a:p>
            <a:pPr marL="457200" indent="-457200" algn="just">
              <a:lnSpc>
                <a:spcPct val="100000"/>
              </a:lnSpc>
              <a:spcAft>
                <a:spcPts val="600"/>
              </a:spcAft>
              <a:buBlip>
                <a:blip r:embed="rId2"/>
              </a:buBlip>
            </a:pPr>
            <a:r>
              <a:rPr lang="en-CA" sz="3600" dirty="0"/>
              <a:t>“We have never been asked”, was the oft-repeated refrain of Project Invite. The switch from directive force to request participation in the justice system was pointed out to the team members by Elders, Chief and Council, and community members alike. </a:t>
            </a:r>
          </a:p>
          <a:p>
            <a:pPr marL="457200" indent="-457200" algn="just">
              <a:lnSpc>
                <a:spcPct val="100000"/>
              </a:lnSpc>
              <a:spcAft>
                <a:spcPts val="600"/>
              </a:spcAft>
              <a:buBlip>
                <a:blip r:embed="rId2"/>
              </a:buBlip>
            </a:pPr>
            <a:r>
              <a:rPr lang="en-CA" sz="3600" dirty="0"/>
              <a:t>In stark contrast to the imposition of a justice system disproportionately imprisoning Indigenous peoples, for the first time, there was a consent-based request to participate in the justice system.</a:t>
            </a:r>
          </a:p>
        </p:txBody>
      </p:sp>
      <p:sp>
        <p:nvSpPr>
          <p:cNvPr id="3" name="Slide Number Placeholder 2">
            <a:extLst>
              <a:ext uri="{FF2B5EF4-FFF2-40B4-BE49-F238E27FC236}">
                <a16:creationId xmlns:a16="http://schemas.microsoft.com/office/drawing/2014/main" id="{433B0A9C-2B5C-4556-9881-EF12CF4A7F9E}"/>
              </a:ext>
            </a:extLst>
          </p:cNvPr>
          <p:cNvSpPr>
            <a:spLocks noGrp="1"/>
          </p:cNvSpPr>
          <p:nvPr>
            <p:ph type="sldNum" sz="quarter" idx="12"/>
          </p:nvPr>
        </p:nvSpPr>
        <p:spPr/>
        <p:txBody>
          <a:bodyPr/>
          <a:lstStyle/>
          <a:p>
            <a:fld id="{8578E589-77F2-43E7-ABAF-055B7EAA0485}" type="slidenum">
              <a:rPr lang="en-CA" sz="2400" smtClean="0"/>
              <a:t>30</a:t>
            </a:fld>
            <a:endParaRPr lang="en-CA" sz="2400" dirty="0"/>
          </a:p>
        </p:txBody>
      </p:sp>
      <p:pic>
        <p:nvPicPr>
          <p:cNvPr id="6" name="Picture 5">
            <a:extLst>
              <a:ext uri="{FF2B5EF4-FFF2-40B4-BE49-F238E27FC236}">
                <a16:creationId xmlns:a16="http://schemas.microsoft.com/office/drawing/2014/main" id="{9B21B213-C60F-49E1-A303-FA54E9A25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420" y="365125"/>
            <a:ext cx="2059883" cy="977872"/>
          </a:xfrm>
          <a:prstGeom prst="rect">
            <a:avLst/>
          </a:prstGeom>
        </p:spPr>
      </p:pic>
    </p:spTree>
    <p:extLst>
      <p:ext uri="{BB962C8B-B14F-4D97-AF65-F5344CB8AC3E}">
        <p14:creationId xmlns:p14="http://schemas.microsoft.com/office/powerpoint/2010/main" val="3449324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0FFA07-1688-4F68-ABB4-953421F07EE1}"/>
              </a:ext>
            </a:extLst>
          </p:cNvPr>
          <p:cNvSpPr>
            <a:spLocks noGrp="1"/>
          </p:cNvSpPr>
          <p:nvPr>
            <p:ph type="title"/>
          </p:nvPr>
        </p:nvSpPr>
        <p:spPr/>
        <p:txBody>
          <a:bodyPr/>
          <a:lstStyle/>
          <a:p>
            <a:pPr algn="ctr"/>
            <a:r>
              <a:rPr lang="en-CA"/>
              <a:t>Miigwetch</a:t>
            </a:r>
            <a:r>
              <a:rPr lang="en-CA" dirty="0"/>
              <a:t>!</a:t>
            </a:r>
          </a:p>
        </p:txBody>
      </p:sp>
      <p:sp>
        <p:nvSpPr>
          <p:cNvPr id="3" name="Content Placeholder 2"/>
          <p:cNvSpPr>
            <a:spLocks noGrp="1"/>
          </p:cNvSpPr>
          <p:nvPr>
            <p:ph type="body" idx="1"/>
          </p:nvPr>
        </p:nvSpPr>
        <p:spPr/>
        <p:txBody>
          <a:bodyPr>
            <a:normAutofit/>
          </a:bodyPr>
          <a:lstStyle/>
          <a:p>
            <a:pPr marL="0" indent="0">
              <a:buNone/>
            </a:pPr>
            <a:endParaRPr lang="en-CA" dirty="0"/>
          </a:p>
          <a:p>
            <a:pPr marL="0" indent="0">
              <a:buNone/>
            </a:pPr>
            <a:r>
              <a:rPr lang="en-CA" dirty="0"/>
              <a:t>    </a:t>
            </a:r>
            <a:endParaRPr lang="en-US" sz="1800" dirty="0">
              <a:latin typeface="Times New Roman" panose="02020603050405020304" pitchFamily="18" charset="0"/>
              <a:cs typeface="Times New Roman" panose="02020603050405020304" pitchFamily="18" charset="0"/>
            </a:endParaRPr>
          </a:p>
          <a:p>
            <a:endParaRPr lang="en-CA" dirty="0"/>
          </a:p>
        </p:txBody>
      </p:sp>
      <p:sp>
        <p:nvSpPr>
          <p:cNvPr id="2" name="Slide Number Placeholder 1">
            <a:extLst>
              <a:ext uri="{FF2B5EF4-FFF2-40B4-BE49-F238E27FC236}">
                <a16:creationId xmlns:a16="http://schemas.microsoft.com/office/drawing/2014/main" id="{9AF19DFD-37A9-4B1C-BDCB-07FA608323D6}"/>
              </a:ext>
            </a:extLst>
          </p:cNvPr>
          <p:cNvSpPr>
            <a:spLocks noGrp="1"/>
          </p:cNvSpPr>
          <p:nvPr>
            <p:ph type="sldNum" sz="quarter" idx="12"/>
          </p:nvPr>
        </p:nvSpPr>
        <p:spPr/>
        <p:txBody>
          <a:bodyPr/>
          <a:lstStyle/>
          <a:p>
            <a:r>
              <a:rPr lang="en-US" sz="2400" dirty="0"/>
              <a:t>32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899" y="1397993"/>
            <a:ext cx="3886200" cy="17240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57077" y="4738977"/>
            <a:ext cx="10515600" cy="267970"/>
          </a:xfrm>
          <a:prstGeom prst="rect">
            <a:avLst/>
          </a:prstGeom>
          <a:noFill/>
          <a:ln>
            <a:noFill/>
          </a:ln>
        </p:spPr>
      </p:pic>
      <p:sp>
        <p:nvSpPr>
          <p:cNvPr id="6" name="Rectangle 5"/>
          <p:cNvSpPr/>
          <p:nvPr/>
        </p:nvSpPr>
        <p:spPr>
          <a:xfrm>
            <a:off x="4658362" y="5234924"/>
            <a:ext cx="2875274" cy="369332"/>
          </a:xfrm>
          <a:prstGeom prst="rect">
            <a:avLst/>
          </a:prstGeom>
        </p:spPr>
        <p:txBody>
          <a:bodyPr wrap="none">
            <a:spAutoFit/>
          </a:bodyPr>
          <a:lstStyle/>
          <a:p>
            <a:pPr algn="ctr">
              <a:tabLst>
                <a:tab pos="2971800" algn="ctr"/>
                <a:tab pos="5943600" algn="r"/>
              </a:tabLst>
            </a:pPr>
            <a:r>
              <a:rPr lang="en-US" b="1" dirty="0">
                <a:solidFill>
                  <a:srgbClr val="7F7F7F"/>
                </a:solidFill>
                <a:latin typeface="Calibri" panose="020F0502020204030204" pitchFamily="34" charset="0"/>
                <a:ea typeface="Times New Roman" panose="02020603050405020304" pitchFamily="18" charset="0"/>
              </a:rPr>
              <a:t>Litigation with a conscience.</a:t>
            </a:r>
            <a:endParaRPr lang="en-CA" sz="1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864825" y="5792240"/>
            <a:ext cx="6462349" cy="384721"/>
          </a:xfrm>
          <a:prstGeom prst="rect">
            <a:avLst/>
          </a:prstGeom>
        </p:spPr>
        <p:txBody>
          <a:bodyPr wrap="square">
            <a:spAutoFit/>
          </a:bodyPr>
          <a:lstStyle/>
          <a:p>
            <a:pPr algn="ctr">
              <a:tabLst>
                <a:tab pos="2971800" algn="ctr"/>
                <a:tab pos="5943600" algn="r"/>
              </a:tabLst>
            </a:pPr>
            <a:r>
              <a:rPr lang="en-CA" sz="950" b="1" dirty="0">
                <a:solidFill>
                  <a:srgbClr val="7F7F7F"/>
                </a:solidFill>
                <a:latin typeface="Calibri" panose="020F0502020204030204" pitchFamily="34" charset="0"/>
                <a:ea typeface="Times New Roman" panose="02020603050405020304" pitchFamily="18" charset="0"/>
              </a:rPr>
              <a:t>Main Office: </a:t>
            </a:r>
            <a:r>
              <a:rPr lang="en-CA" sz="950" dirty="0">
                <a:solidFill>
                  <a:srgbClr val="7F7F7F"/>
                </a:solidFill>
                <a:latin typeface="Calibri" panose="020F0502020204030204" pitchFamily="34" charset="0"/>
                <a:ea typeface="Times New Roman" panose="02020603050405020304" pitchFamily="18" charset="0"/>
              </a:rPr>
              <a:t>10 Alcorn Avenue, Suite 204, Toronto ON M4V 3A9 Phone: (416) 964-0495 Fax: (416) 929-8179</a:t>
            </a:r>
            <a:endParaRPr lang="en-CA" sz="1200" dirty="0">
              <a:latin typeface="Times New Roman" panose="02020603050405020304" pitchFamily="18" charset="0"/>
              <a:ea typeface="Times New Roman" panose="02020603050405020304" pitchFamily="18" charset="0"/>
            </a:endParaRPr>
          </a:p>
          <a:p>
            <a:pPr algn="ctr">
              <a:tabLst>
                <a:tab pos="2971800" algn="ctr"/>
                <a:tab pos="5943600" algn="r"/>
              </a:tabLst>
            </a:pPr>
            <a:r>
              <a:rPr lang="en-CA" sz="950" b="1" dirty="0">
                <a:solidFill>
                  <a:srgbClr val="7F7F7F"/>
                </a:solidFill>
                <a:latin typeface="Calibri" panose="020F0502020204030204" pitchFamily="34" charset="0"/>
                <a:ea typeface="Times New Roman" panose="02020603050405020304" pitchFamily="18" charset="0"/>
              </a:rPr>
              <a:t>Northern Office: </a:t>
            </a:r>
            <a:r>
              <a:rPr lang="en-CA" sz="950" dirty="0">
                <a:solidFill>
                  <a:srgbClr val="7F7F7F"/>
                </a:solidFill>
                <a:latin typeface="Calibri" panose="020F0502020204030204" pitchFamily="34" charset="0"/>
                <a:ea typeface="Times New Roman" panose="02020603050405020304" pitchFamily="18" charset="0"/>
              </a:rPr>
              <a:t>104 Syndicate Avenue North, Suite 200, Thunder Bay, ON P7C 3V7 Phone: (807) 622-4900 Fax: (416) 929-8179</a:t>
            </a:r>
            <a:endParaRPr lang="en-C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304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6865"/>
            <a:ext cx="9095014" cy="1325563"/>
          </a:xfrm>
        </p:spPr>
        <p:txBody>
          <a:bodyPr>
            <a:normAutofit/>
          </a:bodyPr>
          <a:lstStyle/>
          <a:p>
            <a:r>
              <a:rPr lang="en-US" sz="3200" b="1" dirty="0"/>
              <a:t>THE PEACOCK AFFIDAVIT</a:t>
            </a:r>
            <a:endParaRPr lang="en-CA" sz="3200" b="1" dirty="0"/>
          </a:p>
        </p:txBody>
      </p:sp>
      <p:sp>
        <p:nvSpPr>
          <p:cNvPr id="3" name="Slide Number Placeholder 2"/>
          <p:cNvSpPr>
            <a:spLocks noGrp="1"/>
          </p:cNvSpPr>
          <p:nvPr>
            <p:ph type="sldNum" sz="quarter" idx="12"/>
          </p:nvPr>
        </p:nvSpPr>
        <p:spPr/>
        <p:txBody>
          <a:bodyPr/>
          <a:lstStyle/>
          <a:p>
            <a:fld id="{D57F1E4F-1CFF-5643-939E-02111984F565}" type="slidenum">
              <a:rPr lang="en-US" sz="2400" smtClean="0"/>
              <a:t>4</a:t>
            </a:fld>
            <a:endParaRPr lang="en-US" dirty="0"/>
          </a:p>
        </p:txBody>
      </p:sp>
      <p:pic>
        <p:nvPicPr>
          <p:cNvPr id="7" name="Picture 6">
            <a:extLst>
              <a:ext uri="{FF2B5EF4-FFF2-40B4-BE49-F238E27FC236}">
                <a16:creationId xmlns:a16="http://schemas.microsoft.com/office/drawing/2014/main" id="{A747F6AB-15DB-5B4D-B5CF-91CDDCBA3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pic>
        <p:nvPicPr>
          <p:cNvPr id="8" name="Content Placeholder 3">
            <a:extLst>
              <a:ext uri="{FF2B5EF4-FFF2-40B4-BE49-F238E27FC236}">
                <a16:creationId xmlns:a16="http://schemas.microsoft.com/office/drawing/2014/main" id="{B3A60DA9-533F-4825-95B8-E94F8CE2833D}"/>
              </a:ext>
            </a:extLst>
          </p:cNvPr>
          <p:cNvPicPr>
            <a:picLocks noGrp="1" noChangeAspect="1"/>
          </p:cNvPicPr>
          <p:nvPr>
            <p:ph idx="1"/>
          </p:nvPr>
        </p:nvPicPr>
        <p:blipFill>
          <a:blip r:embed="rId4"/>
          <a:stretch>
            <a:fillRect/>
          </a:stretch>
        </p:blipFill>
        <p:spPr>
          <a:xfrm>
            <a:off x="515747" y="1591394"/>
            <a:ext cx="11160505" cy="4271186"/>
          </a:xfrm>
          <a:prstGeom prst="rect">
            <a:avLst/>
          </a:prstGeom>
        </p:spPr>
      </p:pic>
    </p:spTree>
    <p:extLst>
      <p:ext uri="{BB962C8B-B14F-4D97-AF65-F5344CB8AC3E}">
        <p14:creationId xmlns:p14="http://schemas.microsoft.com/office/powerpoint/2010/main" val="135675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1" y="188606"/>
            <a:ext cx="10515600" cy="1325563"/>
          </a:xfrm>
        </p:spPr>
        <p:txBody>
          <a:bodyPr>
            <a:normAutofit/>
          </a:bodyPr>
          <a:lstStyle/>
          <a:p>
            <a:r>
              <a:rPr lang="en-CA" sz="4000" dirty="0">
                <a:latin typeface="+mn-lt"/>
              </a:rPr>
              <a:t>WHY?</a:t>
            </a:r>
            <a:endParaRPr lang="en-US" sz="4000" dirty="0">
              <a:solidFill>
                <a:schemeClr val="bg2">
                  <a:lumMod val="50000"/>
                </a:schemeClr>
              </a:solidFill>
              <a:latin typeface="+mn-lt"/>
            </a:endParaRPr>
          </a:p>
        </p:txBody>
      </p:sp>
      <p:sp>
        <p:nvSpPr>
          <p:cNvPr id="3" name="Slide Number Placeholder 2"/>
          <p:cNvSpPr>
            <a:spLocks noGrp="1"/>
          </p:cNvSpPr>
          <p:nvPr>
            <p:ph type="sldNum" sz="quarter" idx="12"/>
          </p:nvPr>
        </p:nvSpPr>
        <p:spPr/>
        <p:txBody>
          <a:bodyPr/>
          <a:lstStyle/>
          <a:p>
            <a:fld id="{D57F1E4F-1CFF-5643-939E-02111984F565}" type="slidenum">
              <a:rPr lang="en-US" sz="2400" smtClean="0"/>
              <a:t>5</a:t>
            </a:fld>
            <a:endParaRPr lang="en-US" dirty="0"/>
          </a:p>
        </p:txBody>
      </p:sp>
      <p:pic>
        <p:nvPicPr>
          <p:cNvPr id="7" name="Picture 6">
            <a:extLst>
              <a:ext uri="{FF2B5EF4-FFF2-40B4-BE49-F238E27FC236}">
                <a16:creationId xmlns:a16="http://schemas.microsoft.com/office/drawing/2014/main" id="{D06D8C24-AFBA-DD47-A2B4-30598FDB3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8" name="Content Placeholder 2">
            <a:extLst>
              <a:ext uri="{FF2B5EF4-FFF2-40B4-BE49-F238E27FC236}">
                <a16:creationId xmlns:a16="http://schemas.microsoft.com/office/drawing/2014/main" id="{318E62EE-6BF3-473C-9B89-463584E8CAE1}"/>
              </a:ext>
            </a:extLst>
          </p:cNvPr>
          <p:cNvSpPr>
            <a:spLocks noGrp="1"/>
          </p:cNvSpPr>
          <p:nvPr>
            <p:ph idx="1"/>
          </p:nvPr>
        </p:nvSpPr>
        <p:spPr>
          <a:xfrm>
            <a:off x="484094" y="1639462"/>
            <a:ext cx="10869706" cy="4537501"/>
          </a:xfrm>
        </p:spPr>
        <p:txBody>
          <a:bodyPr>
            <a:noAutofit/>
          </a:bodyPr>
          <a:lstStyle/>
          <a:p>
            <a:pPr marL="457200" indent="-457200" algn="just">
              <a:lnSpc>
                <a:spcPct val="100000"/>
              </a:lnSpc>
              <a:spcBef>
                <a:spcPts val="0"/>
              </a:spcBef>
              <a:spcAft>
                <a:spcPts val="600"/>
              </a:spcAft>
              <a:buBlip>
                <a:blip r:embed="rId4"/>
              </a:buBlip>
            </a:pPr>
            <a:r>
              <a:rPr lang="en-CA" sz="2600" dirty="0"/>
              <a:t>Under the </a:t>
            </a:r>
            <a:r>
              <a:rPr lang="en-CA" sz="2600" i="1" dirty="0"/>
              <a:t>Juries Act</a:t>
            </a:r>
            <a:r>
              <a:rPr lang="en-CA" sz="2600" dirty="0"/>
              <a:t>, the sheriff prepares a jury roll each year.</a:t>
            </a:r>
          </a:p>
          <a:p>
            <a:pPr marL="457200" indent="-457200" algn="just">
              <a:lnSpc>
                <a:spcPct val="100000"/>
              </a:lnSpc>
              <a:spcBef>
                <a:spcPts val="0"/>
              </a:spcBef>
              <a:spcAft>
                <a:spcPts val="600"/>
              </a:spcAft>
              <a:buBlip>
                <a:blip r:embed="rId4"/>
              </a:buBlip>
            </a:pPr>
            <a:r>
              <a:rPr lang="en-CA" sz="2600" dirty="0"/>
              <a:t>The roll is composed of people who have been sent and have returned a jury service notice.</a:t>
            </a:r>
          </a:p>
          <a:p>
            <a:pPr marL="457200" indent="-457200" algn="just">
              <a:lnSpc>
                <a:spcPct val="100000"/>
              </a:lnSpc>
              <a:spcBef>
                <a:spcPts val="0"/>
              </a:spcBef>
              <a:spcAft>
                <a:spcPts val="600"/>
              </a:spcAft>
              <a:buBlip>
                <a:blip r:embed="rId4"/>
              </a:buBlip>
            </a:pPr>
            <a:r>
              <a:rPr lang="en-CA" sz="2600" dirty="0"/>
              <a:t>The persons randomly selected to receive a notice are taken from municipal service lists.</a:t>
            </a:r>
          </a:p>
          <a:p>
            <a:pPr marL="457200" indent="-457200" algn="just">
              <a:lnSpc>
                <a:spcPct val="100000"/>
              </a:lnSpc>
              <a:spcBef>
                <a:spcPts val="0"/>
              </a:spcBef>
              <a:spcAft>
                <a:spcPts val="600"/>
              </a:spcAft>
              <a:buBlip>
                <a:blip r:embed="rId4"/>
              </a:buBlip>
            </a:pPr>
            <a:r>
              <a:rPr lang="en-CA" sz="2600" dirty="0"/>
              <a:t>The names of persons on reserves are not included on those lists.</a:t>
            </a:r>
          </a:p>
          <a:p>
            <a:pPr marL="457200" indent="-457200" algn="just">
              <a:lnSpc>
                <a:spcPct val="100000"/>
              </a:lnSpc>
              <a:spcBef>
                <a:spcPts val="0"/>
              </a:spcBef>
              <a:spcAft>
                <a:spcPts val="600"/>
              </a:spcAft>
              <a:buBlip>
                <a:blip r:embed="rId4"/>
              </a:buBlip>
            </a:pPr>
            <a:r>
              <a:rPr lang="en-CA" sz="2600" dirty="0"/>
              <a:t>Section 6(8) prescribes an alternative procedure for First Nations people living on reserve, stating that the sheriff may obtain the names from </a:t>
            </a:r>
            <a:r>
              <a:rPr lang="en-CA" sz="2600" i="1" dirty="0"/>
              <a:t>any record available.</a:t>
            </a:r>
          </a:p>
          <a:p>
            <a:pPr marL="457200" indent="-457200" algn="just">
              <a:lnSpc>
                <a:spcPct val="100000"/>
              </a:lnSpc>
              <a:spcBef>
                <a:spcPts val="0"/>
              </a:spcBef>
              <a:spcAft>
                <a:spcPts val="600"/>
              </a:spcAft>
              <a:buBlip>
                <a:blip r:embed="rId4"/>
              </a:buBlip>
            </a:pPr>
            <a:r>
              <a:rPr lang="en-CA" sz="2600" dirty="0"/>
              <a:t>Until 2000, INAC had provided band electoral lists. When INAC stopped providing these, little was done to obtain other records. </a:t>
            </a:r>
          </a:p>
        </p:txBody>
      </p:sp>
    </p:spTree>
    <p:extLst>
      <p:ext uri="{BB962C8B-B14F-4D97-AF65-F5344CB8AC3E}">
        <p14:creationId xmlns:p14="http://schemas.microsoft.com/office/powerpoint/2010/main" val="409743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41313" y="185738"/>
            <a:ext cx="9446498" cy="1325562"/>
          </a:xfrm>
        </p:spPr>
        <p:txBody>
          <a:bodyPr>
            <a:normAutofit/>
          </a:bodyPr>
          <a:lstStyle/>
          <a:p>
            <a:r>
              <a:rPr lang="en-CA" sz="4000" b="1" dirty="0"/>
              <a:t>JACY PIERRE, REGGIE BUSHIE, and the THUNDER BAY DISTRICT</a:t>
            </a:r>
            <a:endParaRPr lang="en-US" sz="4000" b="1" dirty="0">
              <a:solidFill>
                <a:schemeClr val="bg2">
                  <a:lumMod val="50000"/>
                </a:schemeClr>
              </a:solidFill>
            </a:endParaRPr>
          </a:p>
        </p:txBody>
      </p:sp>
      <p:sp>
        <p:nvSpPr>
          <p:cNvPr id="2" name="Slide Number Placeholder 1"/>
          <p:cNvSpPr>
            <a:spLocks noGrp="1"/>
          </p:cNvSpPr>
          <p:nvPr>
            <p:ph type="sldNum" sz="quarter" idx="12"/>
          </p:nvPr>
        </p:nvSpPr>
        <p:spPr/>
        <p:txBody>
          <a:bodyPr/>
          <a:lstStyle/>
          <a:p>
            <a:fld id="{D57F1E4F-1CFF-5643-939E-02111984F565}" type="slidenum">
              <a:rPr lang="en-US" sz="2400" smtClean="0"/>
              <a:t>6</a:t>
            </a:fld>
            <a:endParaRPr lang="en-US" dirty="0"/>
          </a:p>
        </p:txBody>
      </p:sp>
      <p:pic>
        <p:nvPicPr>
          <p:cNvPr id="8" name="Picture 7">
            <a:extLst>
              <a:ext uri="{FF2B5EF4-FFF2-40B4-BE49-F238E27FC236}">
                <a16:creationId xmlns:a16="http://schemas.microsoft.com/office/drawing/2014/main" id="{85238FB7-FF29-6B4C-AD8B-C58C83EF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9" name="Content Placeholder 2">
            <a:extLst>
              <a:ext uri="{FF2B5EF4-FFF2-40B4-BE49-F238E27FC236}">
                <a16:creationId xmlns:a16="http://schemas.microsoft.com/office/drawing/2014/main" id="{255393CB-E7FB-4956-B697-05E5B3F7EBC5}"/>
              </a:ext>
            </a:extLst>
          </p:cNvPr>
          <p:cNvSpPr>
            <a:spLocks noGrp="1"/>
          </p:cNvSpPr>
          <p:nvPr>
            <p:ph idx="1"/>
          </p:nvPr>
        </p:nvSpPr>
        <p:spPr>
          <a:xfrm>
            <a:off x="632013" y="1855694"/>
            <a:ext cx="10929366" cy="4765823"/>
          </a:xfrm>
        </p:spPr>
        <p:txBody>
          <a:bodyPr>
            <a:normAutofit/>
          </a:bodyPr>
          <a:lstStyle/>
          <a:p>
            <a:pPr marL="457200" indent="-457200" algn="just">
              <a:spcAft>
                <a:spcPts val="600"/>
              </a:spcAft>
              <a:buBlip>
                <a:blip r:embed="rId4"/>
              </a:buBlip>
            </a:pPr>
            <a:r>
              <a:rPr lang="en-CA" sz="2800" dirty="0" err="1"/>
              <a:t>Jacy</a:t>
            </a:r>
            <a:r>
              <a:rPr lang="en-CA" sz="2800" dirty="0"/>
              <a:t> Pierre and Reggie Bushie were both young Indigenous men who died in Thunder Bay.</a:t>
            </a:r>
          </a:p>
          <a:p>
            <a:pPr marL="457200" indent="-457200" algn="just">
              <a:lnSpc>
                <a:spcPct val="100000"/>
              </a:lnSpc>
              <a:spcAft>
                <a:spcPts val="600"/>
              </a:spcAft>
              <a:buBlip>
                <a:blip r:embed="rId4"/>
              </a:buBlip>
            </a:pPr>
            <a:r>
              <a:rPr lang="en-CA" sz="2800" dirty="0"/>
              <a:t>Before their inquests began, their families and Nishnawbe </a:t>
            </a:r>
            <a:r>
              <a:rPr lang="en-CA" sz="2800" dirty="0" err="1"/>
              <a:t>Aski</a:t>
            </a:r>
            <a:r>
              <a:rPr lang="en-CA" sz="2800" dirty="0"/>
              <a:t> Nation again raised concerns about the representativeness of the jury roll.</a:t>
            </a:r>
          </a:p>
          <a:p>
            <a:pPr marL="457200" indent="-457200" algn="just">
              <a:lnSpc>
                <a:spcPct val="100000"/>
              </a:lnSpc>
              <a:spcAft>
                <a:spcPts val="600"/>
              </a:spcAft>
              <a:buBlip>
                <a:blip r:embed="rId4"/>
              </a:buBlip>
            </a:pPr>
            <a:r>
              <a:rPr lang="en-CA" sz="2800" dirty="0"/>
              <a:t>They asked for a</a:t>
            </a:r>
            <a:r>
              <a:rPr lang="en-CA" sz="2800" dirty="0">
                <a:solidFill>
                  <a:srgbClr val="FF0000"/>
                </a:solidFill>
              </a:rPr>
              <a:t> </a:t>
            </a:r>
            <a:r>
              <a:rPr lang="en-CA" sz="2800" dirty="0"/>
              <a:t>summons to the Director of Court Operations, to find out how the jury roll in the District of Thunder Bay was established.</a:t>
            </a:r>
          </a:p>
          <a:p>
            <a:pPr marL="457200" indent="-457200" algn="just">
              <a:lnSpc>
                <a:spcPct val="100000"/>
              </a:lnSpc>
              <a:spcAft>
                <a:spcPts val="600"/>
              </a:spcAft>
              <a:buBlip>
                <a:blip r:embed="rId4"/>
              </a:buBlip>
            </a:pPr>
            <a:r>
              <a:rPr lang="en-CA" sz="2800" dirty="0"/>
              <a:t>The motions were denied and these decisions were appealed.</a:t>
            </a:r>
          </a:p>
          <a:p>
            <a:endParaRPr lang="en-CA" dirty="0"/>
          </a:p>
        </p:txBody>
      </p:sp>
    </p:spTree>
    <p:extLst>
      <p:ext uri="{BB962C8B-B14F-4D97-AF65-F5344CB8AC3E}">
        <p14:creationId xmlns:p14="http://schemas.microsoft.com/office/powerpoint/2010/main" val="406153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12694" y="1807247"/>
            <a:ext cx="10724802" cy="4443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 Ontario Court of Appeal, in March 2011, described the jury roll as "manifestly unrepresentative" of First Nations people, and declared that inquest proceedings without a properly representative jury were invalid.</a:t>
            </a:r>
          </a:p>
          <a:p>
            <a:pPr marL="0" indent="0" algn="ctr">
              <a:buNone/>
            </a:pPr>
            <a:r>
              <a:rPr lang="fi-FI" sz="2400" i="1" dirty="0"/>
              <a:t>(NAN v. Eden, </a:t>
            </a:r>
            <a:r>
              <a:rPr lang="fi-FI" sz="2400" dirty="0"/>
              <a:t>2011 ONCA 197)</a:t>
            </a:r>
            <a:endParaRPr lang="en-CA" sz="2400" dirty="0"/>
          </a:p>
        </p:txBody>
      </p:sp>
      <p:sp>
        <p:nvSpPr>
          <p:cNvPr id="7" name="Title 1"/>
          <p:cNvSpPr>
            <a:spLocks noGrp="1"/>
          </p:cNvSpPr>
          <p:nvPr>
            <p:ph type="title"/>
          </p:nvPr>
        </p:nvSpPr>
        <p:spPr>
          <a:xfrm>
            <a:off x="341313" y="185738"/>
            <a:ext cx="6915150" cy="1325562"/>
          </a:xfrm>
        </p:spPr>
        <p:txBody>
          <a:bodyPr>
            <a:normAutofit/>
          </a:bodyPr>
          <a:lstStyle/>
          <a:p>
            <a:r>
              <a:rPr lang="en-US" sz="3200" b="1" i="1" dirty="0"/>
              <a:t>NAN v EDEN</a:t>
            </a:r>
          </a:p>
        </p:txBody>
      </p:sp>
      <p:sp>
        <p:nvSpPr>
          <p:cNvPr id="2" name="Slide Number Placeholder 1"/>
          <p:cNvSpPr>
            <a:spLocks noGrp="1"/>
          </p:cNvSpPr>
          <p:nvPr>
            <p:ph type="sldNum" sz="quarter" idx="12"/>
          </p:nvPr>
        </p:nvSpPr>
        <p:spPr/>
        <p:txBody>
          <a:bodyPr/>
          <a:lstStyle/>
          <a:p>
            <a:fld id="{D57F1E4F-1CFF-5643-939E-02111984F565}" type="slidenum">
              <a:rPr lang="en-US" sz="2400" smtClean="0"/>
              <a:t>7</a:t>
            </a:fld>
            <a:endParaRPr lang="en-US" sz="2400" dirty="0"/>
          </a:p>
        </p:txBody>
      </p:sp>
      <p:pic>
        <p:nvPicPr>
          <p:cNvPr id="8" name="Picture 7">
            <a:extLst>
              <a:ext uri="{FF2B5EF4-FFF2-40B4-BE49-F238E27FC236}">
                <a16:creationId xmlns:a16="http://schemas.microsoft.com/office/drawing/2014/main" id="{40363435-E083-C042-A558-43E4529C9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Tree>
    <p:extLst>
      <p:ext uri="{BB962C8B-B14F-4D97-AF65-F5344CB8AC3E}">
        <p14:creationId xmlns:p14="http://schemas.microsoft.com/office/powerpoint/2010/main" val="224696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435464"/>
            <a:ext cx="2712858" cy="1325563"/>
          </a:xfrm>
        </p:spPr>
        <p:txBody>
          <a:bodyPr>
            <a:normAutofit/>
          </a:bodyPr>
          <a:lstStyle/>
          <a:p>
            <a:r>
              <a:rPr lang="en-US" sz="3600" i="1" dirty="0">
                <a:latin typeface="+mn-lt"/>
              </a:rPr>
              <a:t>NAN v EDEN</a:t>
            </a:r>
          </a:p>
        </p:txBody>
      </p:sp>
      <p:sp>
        <p:nvSpPr>
          <p:cNvPr id="4" name="Slide Number Placeholder 3">
            <a:extLst>
              <a:ext uri="{FF2B5EF4-FFF2-40B4-BE49-F238E27FC236}">
                <a16:creationId xmlns:a16="http://schemas.microsoft.com/office/drawing/2014/main" id="{53772BDA-FF7F-44EA-9671-AF49BB6D248B}"/>
              </a:ext>
            </a:extLst>
          </p:cNvPr>
          <p:cNvSpPr>
            <a:spLocks noGrp="1"/>
          </p:cNvSpPr>
          <p:nvPr>
            <p:ph type="sldNum" sz="quarter" idx="12"/>
          </p:nvPr>
        </p:nvSpPr>
        <p:spPr/>
        <p:txBody>
          <a:bodyPr/>
          <a:lstStyle/>
          <a:p>
            <a:fld id="{D57F1E4F-1CFF-5643-939E-02111984F565}" type="slidenum">
              <a:rPr lang="en-US" sz="2400" smtClean="0"/>
              <a:t>8</a:t>
            </a:fld>
            <a:endParaRPr lang="en-US" sz="2400" dirty="0"/>
          </a:p>
        </p:txBody>
      </p:sp>
      <p:pic>
        <p:nvPicPr>
          <p:cNvPr id="8" name="Content Placeholder 3">
            <a:extLst>
              <a:ext uri="{FF2B5EF4-FFF2-40B4-BE49-F238E27FC236}">
                <a16:creationId xmlns:a16="http://schemas.microsoft.com/office/drawing/2014/main" id="{3B96A7B6-1EA0-4B38-B516-42D7B38687AC}"/>
              </a:ext>
            </a:extLst>
          </p:cNvPr>
          <p:cNvPicPr>
            <a:picLocks noChangeAspect="1"/>
          </p:cNvPicPr>
          <p:nvPr/>
        </p:nvPicPr>
        <p:blipFill>
          <a:blip r:embed="rId2"/>
          <a:stretch>
            <a:fillRect/>
          </a:stretch>
        </p:blipFill>
        <p:spPr>
          <a:xfrm>
            <a:off x="2907036" y="435464"/>
            <a:ext cx="5891222" cy="5665077"/>
          </a:xfrm>
          <a:prstGeom prst="rect">
            <a:avLst/>
          </a:prstGeom>
        </p:spPr>
      </p:pic>
      <p:pic>
        <p:nvPicPr>
          <p:cNvPr id="10" name="Picture 9">
            <a:extLst>
              <a:ext uri="{FF2B5EF4-FFF2-40B4-BE49-F238E27FC236}">
                <a16:creationId xmlns:a16="http://schemas.microsoft.com/office/drawing/2014/main" id="{332BA66C-A17A-4FBA-9D3A-E468FB3C5E99}"/>
              </a:ext>
            </a:extLst>
          </p:cNvPr>
          <p:cNvPicPr>
            <a:picLocks noChangeAspect="1"/>
          </p:cNvPicPr>
          <p:nvPr/>
        </p:nvPicPr>
        <p:blipFill>
          <a:blip r:embed="rId3"/>
          <a:stretch>
            <a:fillRect/>
          </a:stretch>
        </p:blipFill>
        <p:spPr>
          <a:xfrm>
            <a:off x="2907036" y="5745034"/>
            <a:ext cx="5891222" cy="888123"/>
          </a:xfrm>
          <a:prstGeom prst="rect">
            <a:avLst/>
          </a:prstGeom>
        </p:spPr>
      </p:pic>
      <p:pic>
        <p:nvPicPr>
          <p:cNvPr id="5" name="Picture 4"/>
          <p:cNvPicPr>
            <a:picLocks noChangeAspect="1"/>
          </p:cNvPicPr>
          <p:nvPr/>
        </p:nvPicPr>
        <p:blipFill>
          <a:blip r:embed="rId4"/>
          <a:stretch>
            <a:fillRect/>
          </a:stretch>
        </p:blipFill>
        <p:spPr>
          <a:xfrm>
            <a:off x="8558681" y="224843"/>
            <a:ext cx="3299446" cy="1465845"/>
          </a:xfrm>
          <a:prstGeom prst="rect">
            <a:avLst/>
          </a:prstGeom>
        </p:spPr>
      </p:pic>
    </p:spTree>
    <p:extLst>
      <p:ext uri="{BB962C8B-B14F-4D97-AF65-F5344CB8AC3E}">
        <p14:creationId xmlns:p14="http://schemas.microsoft.com/office/powerpoint/2010/main" val="250406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313899"/>
            <a:ext cx="9461127" cy="1200270"/>
          </a:xfrm>
        </p:spPr>
        <p:txBody>
          <a:bodyPr>
            <a:normAutofit/>
          </a:bodyPr>
          <a:lstStyle/>
          <a:p>
            <a:r>
              <a:rPr lang="en-CA" sz="3600" b="1" i="1" dirty="0"/>
              <a:t>R v WAREHAM </a:t>
            </a:r>
            <a:r>
              <a:rPr lang="en-CA" sz="3600" b="1" dirty="0"/>
              <a:t>VOIR DIRE</a:t>
            </a:r>
            <a:endParaRPr lang="en-US" sz="3600" b="1" i="1" dirty="0"/>
          </a:p>
        </p:txBody>
      </p:sp>
      <p:sp>
        <p:nvSpPr>
          <p:cNvPr id="3" name="Slide Number Placeholder 2"/>
          <p:cNvSpPr>
            <a:spLocks noGrp="1"/>
          </p:cNvSpPr>
          <p:nvPr>
            <p:ph type="sldNum" sz="quarter" idx="12"/>
          </p:nvPr>
        </p:nvSpPr>
        <p:spPr/>
        <p:txBody>
          <a:bodyPr/>
          <a:lstStyle/>
          <a:p>
            <a:fld id="{D57F1E4F-1CFF-5643-939E-02111984F565}" type="slidenum">
              <a:rPr lang="en-US" sz="2400" smtClean="0"/>
              <a:t>9</a:t>
            </a:fld>
            <a:endParaRPr lang="en-US" sz="2400" dirty="0"/>
          </a:p>
        </p:txBody>
      </p:sp>
      <p:pic>
        <p:nvPicPr>
          <p:cNvPr id="9" name="Picture 8">
            <a:extLst>
              <a:ext uri="{FF2B5EF4-FFF2-40B4-BE49-F238E27FC236}">
                <a16:creationId xmlns:a16="http://schemas.microsoft.com/office/drawing/2014/main" id="{BE4A064F-2451-1748-A876-3FCCA99B2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11" y="313899"/>
            <a:ext cx="2059883" cy="977872"/>
          </a:xfrm>
          <a:prstGeom prst="rect">
            <a:avLst/>
          </a:prstGeom>
        </p:spPr>
      </p:pic>
      <p:sp>
        <p:nvSpPr>
          <p:cNvPr id="10" name="Content Placeholder 2">
            <a:extLst>
              <a:ext uri="{FF2B5EF4-FFF2-40B4-BE49-F238E27FC236}">
                <a16:creationId xmlns:a16="http://schemas.microsoft.com/office/drawing/2014/main" id="{4D08A29A-FEF6-4DAB-B27A-C9972316BB6B}"/>
              </a:ext>
            </a:extLst>
          </p:cNvPr>
          <p:cNvSpPr txBox="1">
            <a:spLocks/>
          </p:cNvSpPr>
          <p:nvPr/>
        </p:nvSpPr>
        <p:spPr>
          <a:xfrm>
            <a:off x="658906" y="1619292"/>
            <a:ext cx="10158846" cy="4919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[6] Therefore of the jury panel as comprised, (which I might say offers no assistance as to whether there are any individuals resident on the reserves in the Thunder Bay District), I am drawn to the conclusion that the panel is not representative in the sense that is contemplated by the Court of Appeal in </a:t>
            </a:r>
            <a:r>
              <a:rPr lang="en-CA" i="1" dirty="0"/>
              <a:t>Pierre v. McRae </a:t>
            </a:r>
            <a:r>
              <a:rPr lang="en-CA" dirty="0"/>
              <a:t>and understanding that this </a:t>
            </a:r>
            <a:r>
              <a:rPr lang="en-CA" dirty="0" err="1"/>
              <a:t>voir</a:t>
            </a:r>
            <a:r>
              <a:rPr lang="en-CA" dirty="0"/>
              <a:t> dire is distinct from the challenge to the array contemplated in the </a:t>
            </a:r>
            <a:r>
              <a:rPr lang="en-CA" i="1" dirty="0"/>
              <a:t>Criminal Code</a:t>
            </a:r>
            <a:r>
              <a:rPr lang="en-CA" dirty="0"/>
              <a:t>.</a:t>
            </a:r>
          </a:p>
          <a:p>
            <a:pPr marL="0" indent="0">
              <a:buNone/>
            </a:pPr>
            <a:endParaRPr lang="en-CA" dirty="0">
              <a:solidFill>
                <a:schemeClr val="bg2">
                  <a:lumMod val="50000"/>
                </a:schemeClr>
              </a:solidFill>
              <a:latin typeface="Calibri Light" panose="020F0302020204030204" pitchFamily="34" charset="0"/>
            </a:endParaRPr>
          </a:p>
          <a:p>
            <a:pPr marL="0" indent="0">
              <a:buNone/>
            </a:pPr>
            <a:r>
              <a:rPr lang="en-CA" dirty="0">
                <a:solidFill>
                  <a:schemeClr val="bg2">
                    <a:lumMod val="50000"/>
                  </a:schemeClr>
                </a:solidFill>
                <a:latin typeface="Calibri Light" panose="020F0302020204030204" pitchFamily="34" charset="0"/>
              </a:rPr>
              <a:t>[Justice Pierce, March 2011]</a:t>
            </a:r>
          </a:p>
        </p:txBody>
      </p:sp>
    </p:spTree>
    <p:extLst>
      <p:ext uri="{BB962C8B-B14F-4D97-AF65-F5344CB8AC3E}">
        <p14:creationId xmlns:p14="http://schemas.microsoft.com/office/powerpoint/2010/main" val="68186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2251</Words>
  <Application>Microsoft Office PowerPoint</Application>
  <PresentationFormat>Widescreen</PresentationFormat>
  <Paragraphs>243</Paragraphs>
  <Slides>31</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        The Jury Journey: From Voiceless to Volunteer Indigenous Jury Representation</vt:lpstr>
      <vt:lpstr>THE JURY JOURNEY</vt:lpstr>
      <vt:lpstr>THE KASHECHEWAN INQUEST</vt:lpstr>
      <vt:lpstr>THE PEACOCK AFFIDAVIT</vt:lpstr>
      <vt:lpstr>WHY?</vt:lpstr>
      <vt:lpstr>JACY PIERRE, REGGIE BUSHIE, and the THUNDER BAY DISTRICT</vt:lpstr>
      <vt:lpstr>NAN v EDEN</vt:lpstr>
      <vt:lpstr>NAN v EDEN</vt:lpstr>
      <vt:lpstr>R v WAREHAM VOIR DIRE</vt:lpstr>
      <vt:lpstr>CRISIS IN THE JUSTICE SYSTEM</vt:lpstr>
      <vt:lpstr>ONTARIO ORDERS A REVIEW</vt:lpstr>
      <vt:lpstr>PowerPoint Presentation</vt:lpstr>
      <vt:lpstr>AN INDEPENDENT REVIEW</vt:lpstr>
      <vt:lpstr>AN INDEPENDENT REVIEW (Continued)</vt:lpstr>
      <vt:lpstr>FIRST NATIONS REPRESENTATION ON ONTARIO JURIES (“IACOBUCCI REPORT”)</vt:lpstr>
      <vt:lpstr>IACOBUCCI REPORT (Continued)</vt:lpstr>
      <vt:lpstr>IACOBUCCI REPORT (Continued)</vt:lpstr>
      <vt:lpstr>SEVEN YOUTH INQUEST</vt:lpstr>
      <vt:lpstr>IN THE MEANTIME… R v KOKOPENACE</vt:lpstr>
      <vt:lpstr>PROJECT INVITE </vt:lpstr>
      <vt:lpstr>PROJECT INVITE (Continued)</vt:lpstr>
      <vt:lpstr>PROJECT INVITE (Continued)</vt:lpstr>
      <vt:lpstr>SEVEN YOUTH INQUEST: REPRESENTATIVE JURIES</vt:lpstr>
      <vt:lpstr>COLTEN BOUSHIE</vt:lpstr>
      <vt:lpstr>COLTEN</vt:lpstr>
      <vt:lpstr>COLTEN</vt:lpstr>
      <vt:lpstr>COLTEN</vt:lpstr>
      <vt:lpstr>SASKATCHEWAN The Coroner’s Act, 1999 </vt:lpstr>
      <vt:lpstr>VOLUNTEERISM’S POTENTIAL</vt:lpstr>
      <vt:lpstr>NATION TO NATION RELATIONS</vt:lpstr>
      <vt:lpstr>Miigwetch!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Council Treaty #3 Chief’s Meeting</dc:title>
  <dc:creator>Jackie McClain</dc:creator>
  <cp:lastModifiedBy>Molly Churchill</cp:lastModifiedBy>
  <cp:revision>86</cp:revision>
  <dcterms:created xsi:type="dcterms:W3CDTF">2018-06-01T18:59:23Z</dcterms:created>
  <dcterms:modified xsi:type="dcterms:W3CDTF">2018-09-28T18:02:38Z</dcterms:modified>
</cp:coreProperties>
</file>